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8"/>
  </p:notesMasterIdLst>
  <p:handoutMasterIdLst>
    <p:handoutMasterId r:id="rId19"/>
  </p:handoutMasterIdLst>
  <p:sldIdLst>
    <p:sldId id="256" r:id="rId2"/>
    <p:sldId id="259" r:id="rId3"/>
    <p:sldId id="257" r:id="rId4"/>
    <p:sldId id="258" r:id="rId5"/>
    <p:sldId id="260" r:id="rId6"/>
    <p:sldId id="262" r:id="rId7"/>
    <p:sldId id="263" r:id="rId8"/>
    <p:sldId id="265" r:id="rId9"/>
    <p:sldId id="261" r:id="rId10"/>
    <p:sldId id="266" r:id="rId11"/>
    <p:sldId id="267" r:id="rId12"/>
    <p:sldId id="272" r:id="rId13"/>
    <p:sldId id="269" r:id="rId14"/>
    <p:sldId id="270" r:id="rId15"/>
    <p:sldId id="268" r:id="rId16"/>
    <p:sldId id="271" r:id="rId17"/>
  </p:sldIdLst>
  <p:sldSz cx="6858000" cy="9144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61AB3"/>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showGuides="1">
      <p:cViewPr varScale="1">
        <p:scale>
          <a:sx n="143" d="100"/>
          <a:sy n="143" d="100"/>
        </p:scale>
        <p:origin x="-5032" y="-96"/>
      </p:cViewPr>
      <p:guideLst>
        <p:guide orient="horz" pos="5759"/>
        <p:guide/>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interSettings" Target="printerSettings/printerSettings1.bin"/><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MumboSSK Bold"/>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AE2072A-9528-E043-BF2B-4DEF36D14D3C}" type="datetimeFigureOut">
              <a:rPr lang="en-US" smtClean="0">
                <a:latin typeface="MumboSSK Bold"/>
              </a:rPr>
              <a:t>7/25/13</a:t>
            </a:fld>
            <a:endParaRPr lang="en-US" dirty="0">
              <a:latin typeface="MumboSSK Bo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MumboSSK Bold"/>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56CA7FF-4A3A-604C-98A6-F62C823C97CE}" type="slidenum">
              <a:rPr lang="en-US" smtClean="0">
                <a:latin typeface="MumboSSK Bold"/>
              </a:rPr>
              <a:t>‹#›</a:t>
            </a:fld>
            <a:endParaRPr lang="en-US" dirty="0">
              <a:latin typeface="MumboSSK Bold"/>
            </a:endParaRPr>
          </a:p>
        </p:txBody>
      </p:sp>
    </p:spTree>
    <p:extLst>
      <p:ext uri="{BB962C8B-B14F-4D97-AF65-F5344CB8AC3E}">
        <p14:creationId xmlns:p14="http://schemas.microsoft.com/office/powerpoint/2010/main" val="155685001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umboSSK Bold"/>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umboSSK Bold"/>
              </a:defRPr>
            </a:lvl1pPr>
          </a:lstStyle>
          <a:p>
            <a:fld id="{47D7C95A-2B5F-8645-AA18-BA729FBC7C3E}" type="datetimeFigureOut">
              <a:rPr lang="en-US" smtClean="0"/>
              <a:pPr/>
              <a:t>7/25/13</a:t>
            </a:fld>
            <a:endParaRPr lang="en-US" dirty="0"/>
          </a:p>
        </p:txBody>
      </p:sp>
      <p:sp>
        <p:nvSpPr>
          <p:cNvPr id="4" name="Slide Image Placeholder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umboSSK Bold"/>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umboSSK Bold"/>
              </a:defRPr>
            </a:lvl1pPr>
          </a:lstStyle>
          <a:p>
            <a:fld id="{7E3142D0-2E9F-0B41-8377-88ECC5BDB8AC}" type="slidenum">
              <a:rPr lang="en-US" smtClean="0"/>
              <a:pPr/>
              <a:t>‹#›</a:t>
            </a:fld>
            <a:endParaRPr lang="en-US" dirty="0"/>
          </a:p>
        </p:txBody>
      </p:sp>
    </p:spTree>
    <p:extLst>
      <p:ext uri="{BB962C8B-B14F-4D97-AF65-F5344CB8AC3E}">
        <p14:creationId xmlns:p14="http://schemas.microsoft.com/office/powerpoint/2010/main" val="9174097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umboSSK Bold"/>
        <a:ea typeface="+mn-ea"/>
        <a:cs typeface="+mn-cs"/>
      </a:defRPr>
    </a:lvl1pPr>
    <a:lvl2pPr marL="457200" algn="l" defTabSz="457200" rtl="0" eaLnBrk="1" latinLnBrk="0" hangingPunct="1">
      <a:defRPr sz="1200" kern="1200">
        <a:solidFill>
          <a:schemeClr val="tx1"/>
        </a:solidFill>
        <a:latin typeface="MumboSSK Bold"/>
        <a:ea typeface="+mn-ea"/>
        <a:cs typeface="+mn-cs"/>
      </a:defRPr>
    </a:lvl2pPr>
    <a:lvl3pPr marL="914400" algn="l" defTabSz="457200" rtl="0" eaLnBrk="1" latinLnBrk="0" hangingPunct="1">
      <a:defRPr sz="1200" kern="1200">
        <a:solidFill>
          <a:schemeClr val="tx1"/>
        </a:solidFill>
        <a:latin typeface="MumboSSK Bold"/>
        <a:ea typeface="+mn-ea"/>
        <a:cs typeface="+mn-cs"/>
      </a:defRPr>
    </a:lvl3pPr>
    <a:lvl4pPr marL="1371600" algn="l" defTabSz="457200" rtl="0" eaLnBrk="1" latinLnBrk="0" hangingPunct="1">
      <a:defRPr sz="1200" kern="1200">
        <a:solidFill>
          <a:schemeClr val="tx1"/>
        </a:solidFill>
        <a:latin typeface="MumboSSK Bold"/>
        <a:ea typeface="+mn-ea"/>
        <a:cs typeface="+mn-cs"/>
      </a:defRPr>
    </a:lvl4pPr>
    <a:lvl5pPr marL="1828800" algn="l" defTabSz="457200" rtl="0" eaLnBrk="1" latinLnBrk="0" hangingPunct="1">
      <a:defRPr sz="1200" kern="1200">
        <a:solidFill>
          <a:schemeClr val="tx1"/>
        </a:solidFill>
        <a:latin typeface="MumboSSK Bold"/>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3142D0-2E9F-0B41-8377-88ECC5BDB8AC}" type="slidenum">
              <a:rPr lang="en-US" smtClean="0"/>
              <a:pPr/>
              <a:t>3</a:t>
            </a:fld>
            <a:endParaRPr lang="en-US" dirty="0"/>
          </a:p>
        </p:txBody>
      </p:sp>
    </p:spTree>
    <p:extLst>
      <p:ext uri="{BB962C8B-B14F-4D97-AF65-F5344CB8AC3E}">
        <p14:creationId xmlns:p14="http://schemas.microsoft.com/office/powerpoint/2010/main" val="1294476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840568"/>
            <a:ext cx="5829300" cy="1960033"/>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6E70777-0317-744A-9A35-C5F0030939EE}" type="datetime1">
              <a:rPr lang="en-US" smtClean="0"/>
              <a:t>7/25/13</a:t>
            </a:fld>
            <a:endParaRPr lang="en-US"/>
          </a:p>
        </p:txBody>
      </p:sp>
      <p:sp>
        <p:nvSpPr>
          <p:cNvPr id="5" name="Footer Placeholder 4"/>
          <p:cNvSpPr>
            <a:spLocks noGrp="1"/>
          </p:cNvSpPr>
          <p:nvPr>
            <p:ph type="ftr" sz="quarter" idx="11"/>
          </p:nvPr>
        </p:nvSpPr>
        <p:spPr/>
        <p:txBody>
          <a:bodyPr/>
          <a:lstStyle/>
          <a:p>
            <a:r>
              <a:rPr lang="en-US" smtClean="0"/>
              <a:t>Copyright 2013 Mark Masse</a:t>
            </a:r>
            <a:endParaRPr lang="en-US"/>
          </a:p>
        </p:txBody>
      </p:sp>
      <p:sp>
        <p:nvSpPr>
          <p:cNvPr id="6" name="Slide Number Placeholder 5"/>
          <p:cNvSpPr>
            <a:spLocks noGrp="1"/>
          </p:cNvSpPr>
          <p:nvPr>
            <p:ph type="sldNum" sz="quarter" idx="12"/>
          </p:nvPr>
        </p:nvSpPr>
        <p:spPr/>
        <p:txBody>
          <a:bodyPr/>
          <a:lstStyle/>
          <a:p>
            <a:fld id="{7BD5383C-8CB6-2A4A-B5C9-BC2D6FE40A2E}" type="slidenum">
              <a:rPr lang="en-US" smtClean="0"/>
              <a:t>‹#›</a:t>
            </a:fld>
            <a:endParaRPr lang="en-US"/>
          </a:p>
        </p:txBody>
      </p:sp>
    </p:spTree>
    <p:extLst>
      <p:ext uri="{BB962C8B-B14F-4D97-AF65-F5344CB8AC3E}">
        <p14:creationId xmlns:p14="http://schemas.microsoft.com/office/powerpoint/2010/main" val="2205189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93F022-9C58-B24B-98A8-E66BAC0B39AA}" type="datetime1">
              <a:rPr lang="en-US" smtClean="0"/>
              <a:t>7/25/13</a:t>
            </a:fld>
            <a:endParaRPr lang="en-US"/>
          </a:p>
        </p:txBody>
      </p:sp>
      <p:sp>
        <p:nvSpPr>
          <p:cNvPr id="5" name="Footer Placeholder 4"/>
          <p:cNvSpPr>
            <a:spLocks noGrp="1"/>
          </p:cNvSpPr>
          <p:nvPr>
            <p:ph type="ftr" sz="quarter" idx="11"/>
          </p:nvPr>
        </p:nvSpPr>
        <p:spPr/>
        <p:txBody>
          <a:bodyPr/>
          <a:lstStyle/>
          <a:p>
            <a:r>
              <a:rPr lang="en-US" smtClean="0"/>
              <a:t>Copyright 2013 Mark Masse</a:t>
            </a:r>
            <a:endParaRPr lang="en-US"/>
          </a:p>
        </p:txBody>
      </p:sp>
      <p:sp>
        <p:nvSpPr>
          <p:cNvPr id="6" name="Slide Number Placeholder 5"/>
          <p:cNvSpPr>
            <a:spLocks noGrp="1"/>
          </p:cNvSpPr>
          <p:nvPr>
            <p:ph type="sldNum" sz="quarter" idx="12"/>
          </p:nvPr>
        </p:nvSpPr>
        <p:spPr/>
        <p:txBody>
          <a:bodyPr/>
          <a:lstStyle/>
          <a:p>
            <a:fld id="{7BD5383C-8CB6-2A4A-B5C9-BC2D6FE40A2E}" type="slidenum">
              <a:rPr lang="en-US" smtClean="0"/>
              <a:t>‹#›</a:t>
            </a:fld>
            <a:endParaRPr lang="en-US"/>
          </a:p>
        </p:txBody>
      </p:sp>
    </p:spTree>
    <p:extLst>
      <p:ext uri="{BB962C8B-B14F-4D97-AF65-F5344CB8AC3E}">
        <p14:creationId xmlns:p14="http://schemas.microsoft.com/office/powerpoint/2010/main" val="331353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366185"/>
            <a:ext cx="1543050" cy="780203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366185"/>
            <a:ext cx="4514850" cy="78020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C23A33-323D-6743-B692-65B92EC18CA6}" type="datetime1">
              <a:rPr lang="en-US" smtClean="0"/>
              <a:t>7/25/13</a:t>
            </a:fld>
            <a:endParaRPr lang="en-US"/>
          </a:p>
        </p:txBody>
      </p:sp>
      <p:sp>
        <p:nvSpPr>
          <p:cNvPr id="5" name="Footer Placeholder 4"/>
          <p:cNvSpPr>
            <a:spLocks noGrp="1"/>
          </p:cNvSpPr>
          <p:nvPr>
            <p:ph type="ftr" sz="quarter" idx="11"/>
          </p:nvPr>
        </p:nvSpPr>
        <p:spPr/>
        <p:txBody>
          <a:bodyPr/>
          <a:lstStyle/>
          <a:p>
            <a:r>
              <a:rPr lang="en-US" smtClean="0"/>
              <a:t>Copyright 2013 Mark Masse</a:t>
            </a:r>
            <a:endParaRPr lang="en-US"/>
          </a:p>
        </p:txBody>
      </p:sp>
      <p:sp>
        <p:nvSpPr>
          <p:cNvPr id="6" name="Slide Number Placeholder 5"/>
          <p:cNvSpPr>
            <a:spLocks noGrp="1"/>
          </p:cNvSpPr>
          <p:nvPr>
            <p:ph type="sldNum" sz="quarter" idx="12"/>
          </p:nvPr>
        </p:nvSpPr>
        <p:spPr/>
        <p:txBody>
          <a:bodyPr/>
          <a:lstStyle/>
          <a:p>
            <a:fld id="{7BD5383C-8CB6-2A4A-B5C9-BC2D6FE40A2E}" type="slidenum">
              <a:rPr lang="en-US" smtClean="0"/>
              <a:t>‹#›</a:t>
            </a:fld>
            <a:endParaRPr lang="en-US"/>
          </a:p>
        </p:txBody>
      </p:sp>
    </p:spTree>
    <p:extLst>
      <p:ext uri="{BB962C8B-B14F-4D97-AF65-F5344CB8AC3E}">
        <p14:creationId xmlns:p14="http://schemas.microsoft.com/office/powerpoint/2010/main" val="2605649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2D05B16-AB80-5D42-9A27-83036CE01B94}" type="datetime1">
              <a:rPr lang="en-US" smtClean="0"/>
              <a:t>7/25/13</a:t>
            </a:fld>
            <a:endParaRPr lang="en-US"/>
          </a:p>
        </p:txBody>
      </p:sp>
      <p:sp>
        <p:nvSpPr>
          <p:cNvPr id="5" name="Footer Placeholder 4"/>
          <p:cNvSpPr>
            <a:spLocks noGrp="1"/>
          </p:cNvSpPr>
          <p:nvPr>
            <p:ph type="ftr" sz="quarter" idx="11"/>
          </p:nvPr>
        </p:nvSpPr>
        <p:spPr/>
        <p:txBody>
          <a:bodyPr/>
          <a:lstStyle/>
          <a:p>
            <a:r>
              <a:rPr lang="en-US" smtClean="0"/>
              <a:t>Copyright 2013 Mark Masse</a:t>
            </a:r>
            <a:endParaRPr lang="en-US"/>
          </a:p>
        </p:txBody>
      </p:sp>
      <p:sp>
        <p:nvSpPr>
          <p:cNvPr id="6" name="Slide Number Placeholder 5"/>
          <p:cNvSpPr>
            <a:spLocks noGrp="1"/>
          </p:cNvSpPr>
          <p:nvPr>
            <p:ph type="sldNum" sz="quarter" idx="12"/>
          </p:nvPr>
        </p:nvSpPr>
        <p:spPr/>
        <p:txBody>
          <a:bodyPr/>
          <a:lstStyle/>
          <a:p>
            <a:fld id="{7BD5383C-8CB6-2A4A-B5C9-BC2D6FE40A2E}" type="slidenum">
              <a:rPr lang="en-US" smtClean="0"/>
              <a:t>‹#›</a:t>
            </a:fld>
            <a:endParaRPr lang="en-US"/>
          </a:p>
        </p:txBody>
      </p:sp>
    </p:spTree>
    <p:extLst>
      <p:ext uri="{BB962C8B-B14F-4D97-AF65-F5344CB8AC3E}">
        <p14:creationId xmlns:p14="http://schemas.microsoft.com/office/powerpoint/2010/main" val="1342450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5875867"/>
            <a:ext cx="5829300" cy="181610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6F324AE-E851-C24F-9909-072FE6B789E2}" type="datetime1">
              <a:rPr lang="en-US" smtClean="0"/>
              <a:t>7/25/13</a:t>
            </a:fld>
            <a:endParaRPr lang="en-US"/>
          </a:p>
        </p:txBody>
      </p:sp>
      <p:sp>
        <p:nvSpPr>
          <p:cNvPr id="5" name="Footer Placeholder 4"/>
          <p:cNvSpPr>
            <a:spLocks noGrp="1"/>
          </p:cNvSpPr>
          <p:nvPr>
            <p:ph type="ftr" sz="quarter" idx="11"/>
          </p:nvPr>
        </p:nvSpPr>
        <p:spPr/>
        <p:txBody>
          <a:bodyPr/>
          <a:lstStyle/>
          <a:p>
            <a:r>
              <a:rPr lang="en-US" smtClean="0"/>
              <a:t>Copyright 2013 Mark Masse</a:t>
            </a:r>
            <a:endParaRPr lang="en-US"/>
          </a:p>
        </p:txBody>
      </p:sp>
      <p:sp>
        <p:nvSpPr>
          <p:cNvPr id="6" name="Slide Number Placeholder 5"/>
          <p:cNvSpPr>
            <a:spLocks noGrp="1"/>
          </p:cNvSpPr>
          <p:nvPr>
            <p:ph type="sldNum" sz="quarter" idx="12"/>
          </p:nvPr>
        </p:nvSpPr>
        <p:spPr/>
        <p:txBody>
          <a:bodyPr/>
          <a:lstStyle/>
          <a:p>
            <a:fld id="{7BD5383C-8CB6-2A4A-B5C9-BC2D6FE40A2E}" type="slidenum">
              <a:rPr lang="en-US" smtClean="0"/>
              <a:t>‹#›</a:t>
            </a:fld>
            <a:endParaRPr lang="en-US"/>
          </a:p>
        </p:txBody>
      </p:sp>
    </p:spTree>
    <p:extLst>
      <p:ext uri="{BB962C8B-B14F-4D97-AF65-F5344CB8AC3E}">
        <p14:creationId xmlns:p14="http://schemas.microsoft.com/office/powerpoint/2010/main" val="3020677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5D749F1-9329-2A4F-AF68-9B683D3A132B}" type="datetime1">
              <a:rPr lang="en-US" smtClean="0"/>
              <a:t>7/25/13</a:t>
            </a:fld>
            <a:endParaRPr lang="en-US"/>
          </a:p>
        </p:txBody>
      </p:sp>
      <p:sp>
        <p:nvSpPr>
          <p:cNvPr id="6" name="Footer Placeholder 5"/>
          <p:cNvSpPr>
            <a:spLocks noGrp="1"/>
          </p:cNvSpPr>
          <p:nvPr>
            <p:ph type="ftr" sz="quarter" idx="11"/>
          </p:nvPr>
        </p:nvSpPr>
        <p:spPr/>
        <p:txBody>
          <a:bodyPr/>
          <a:lstStyle/>
          <a:p>
            <a:r>
              <a:rPr lang="en-US" smtClean="0"/>
              <a:t>Copyright 2013 Mark Masse</a:t>
            </a:r>
            <a:endParaRPr lang="en-US"/>
          </a:p>
        </p:txBody>
      </p:sp>
      <p:sp>
        <p:nvSpPr>
          <p:cNvPr id="7" name="Slide Number Placeholder 6"/>
          <p:cNvSpPr>
            <a:spLocks noGrp="1"/>
          </p:cNvSpPr>
          <p:nvPr>
            <p:ph type="sldNum" sz="quarter" idx="12"/>
          </p:nvPr>
        </p:nvSpPr>
        <p:spPr/>
        <p:txBody>
          <a:bodyPr/>
          <a:lstStyle/>
          <a:p>
            <a:fld id="{7BD5383C-8CB6-2A4A-B5C9-BC2D6FE40A2E}" type="slidenum">
              <a:rPr lang="en-US" smtClean="0"/>
              <a:t>‹#›</a:t>
            </a:fld>
            <a:endParaRPr lang="en-US"/>
          </a:p>
        </p:txBody>
      </p:sp>
    </p:spTree>
    <p:extLst>
      <p:ext uri="{BB962C8B-B14F-4D97-AF65-F5344CB8AC3E}">
        <p14:creationId xmlns:p14="http://schemas.microsoft.com/office/powerpoint/2010/main" val="2741663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A571405-809D-3144-817B-89EFCD7D55B3}" type="datetime1">
              <a:rPr lang="en-US" smtClean="0"/>
              <a:t>7/25/13</a:t>
            </a:fld>
            <a:endParaRPr lang="en-US"/>
          </a:p>
        </p:txBody>
      </p:sp>
      <p:sp>
        <p:nvSpPr>
          <p:cNvPr id="8" name="Footer Placeholder 7"/>
          <p:cNvSpPr>
            <a:spLocks noGrp="1"/>
          </p:cNvSpPr>
          <p:nvPr>
            <p:ph type="ftr" sz="quarter" idx="11"/>
          </p:nvPr>
        </p:nvSpPr>
        <p:spPr/>
        <p:txBody>
          <a:bodyPr/>
          <a:lstStyle/>
          <a:p>
            <a:r>
              <a:rPr lang="en-US" smtClean="0"/>
              <a:t>Copyright 2013 Mark Masse</a:t>
            </a:r>
            <a:endParaRPr lang="en-US"/>
          </a:p>
        </p:txBody>
      </p:sp>
      <p:sp>
        <p:nvSpPr>
          <p:cNvPr id="9" name="Slide Number Placeholder 8"/>
          <p:cNvSpPr>
            <a:spLocks noGrp="1"/>
          </p:cNvSpPr>
          <p:nvPr>
            <p:ph type="sldNum" sz="quarter" idx="12"/>
          </p:nvPr>
        </p:nvSpPr>
        <p:spPr/>
        <p:txBody>
          <a:bodyPr/>
          <a:lstStyle/>
          <a:p>
            <a:fld id="{7BD5383C-8CB6-2A4A-B5C9-BC2D6FE40A2E}" type="slidenum">
              <a:rPr lang="en-US" smtClean="0"/>
              <a:t>‹#›</a:t>
            </a:fld>
            <a:endParaRPr lang="en-US"/>
          </a:p>
        </p:txBody>
      </p:sp>
    </p:spTree>
    <p:extLst>
      <p:ext uri="{BB962C8B-B14F-4D97-AF65-F5344CB8AC3E}">
        <p14:creationId xmlns:p14="http://schemas.microsoft.com/office/powerpoint/2010/main" val="3678708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C7F62E8-056E-8448-ACDC-DA892C050FC0}" type="datetime1">
              <a:rPr lang="en-US" smtClean="0"/>
              <a:t>7/25/13</a:t>
            </a:fld>
            <a:endParaRPr lang="en-US"/>
          </a:p>
        </p:txBody>
      </p:sp>
      <p:sp>
        <p:nvSpPr>
          <p:cNvPr id="4" name="Footer Placeholder 3"/>
          <p:cNvSpPr>
            <a:spLocks noGrp="1"/>
          </p:cNvSpPr>
          <p:nvPr>
            <p:ph type="ftr" sz="quarter" idx="11"/>
          </p:nvPr>
        </p:nvSpPr>
        <p:spPr/>
        <p:txBody>
          <a:bodyPr/>
          <a:lstStyle/>
          <a:p>
            <a:r>
              <a:rPr lang="en-US" smtClean="0"/>
              <a:t>Copyright 2013 Mark Masse</a:t>
            </a:r>
            <a:endParaRPr lang="en-US"/>
          </a:p>
        </p:txBody>
      </p:sp>
      <p:sp>
        <p:nvSpPr>
          <p:cNvPr id="5" name="Slide Number Placeholder 4"/>
          <p:cNvSpPr>
            <a:spLocks noGrp="1"/>
          </p:cNvSpPr>
          <p:nvPr>
            <p:ph type="sldNum" sz="quarter" idx="12"/>
          </p:nvPr>
        </p:nvSpPr>
        <p:spPr/>
        <p:txBody>
          <a:bodyPr/>
          <a:lstStyle/>
          <a:p>
            <a:fld id="{7BD5383C-8CB6-2A4A-B5C9-BC2D6FE40A2E}" type="slidenum">
              <a:rPr lang="en-US" smtClean="0"/>
              <a:t>‹#›</a:t>
            </a:fld>
            <a:endParaRPr lang="en-US"/>
          </a:p>
        </p:txBody>
      </p:sp>
    </p:spTree>
    <p:extLst>
      <p:ext uri="{BB962C8B-B14F-4D97-AF65-F5344CB8AC3E}">
        <p14:creationId xmlns:p14="http://schemas.microsoft.com/office/powerpoint/2010/main" val="221153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4A1C0C-CD99-B546-9844-C19B3F3BD9FF}" type="datetime1">
              <a:rPr lang="en-US" smtClean="0"/>
              <a:t>7/25/13</a:t>
            </a:fld>
            <a:endParaRPr lang="en-US"/>
          </a:p>
        </p:txBody>
      </p:sp>
      <p:sp>
        <p:nvSpPr>
          <p:cNvPr id="3" name="Footer Placeholder 2"/>
          <p:cNvSpPr>
            <a:spLocks noGrp="1"/>
          </p:cNvSpPr>
          <p:nvPr>
            <p:ph type="ftr" sz="quarter" idx="11"/>
          </p:nvPr>
        </p:nvSpPr>
        <p:spPr/>
        <p:txBody>
          <a:bodyPr/>
          <a:lstStyle/>
          <a:p>
            <a:r>
              <a:rPr lang="en-US" smtClean="0"/>
              <a:t>Copyright 2013 Mark Masse</a:t>
            </a:r>
            <a:endParaRPr lang="en-US"/>
          </a:p>
        </p:txBody>
      </p:sp>
      <p:sp>
        <p:nvSpPr>
          <p:cNvPr id="4" name="Slide Number Placeholder 3"/>
          <p:cNvSpPr>
            <a:spLocks noGrp="1"/>
          </p:cNvSpPr>
          <p:nvPr>
            <p:ph type="sldNum" sz="quarter" idx="12"/>
          </p:nvPr>
        </p:nvSpPr>
        <p:spPr/>
        <p:txBody>
          <a:bodyPr/>
          <a:lstStyle/>
          <a:p>
            <a:fld id="{7BD5383C-8CB6-2A4A-B5C9-BC2D6FE40A2E}" type="slidenum">
              <a:rPr lang="en-US" smtClean="0"/>
              <a:t>‹#›</a:t>
            </a:fld>
            <a:endParaRPr lang="en-US"/>
          </a:p>
        </p:txBody>
      </p:sp>
    </p:spTree>
    <p:extLst>
      <p:ext uri="{BB962C8B-B14F-4D97-AF65-F5344CB8AC3E}">
        <p14:creationId xmlns:p14="http://schemas.microsoft.com/office/powerpoint/2010/main" val="621540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364067"/>
            <a:ext cx="2256235" cy="15494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FA8567A-ED96-9047-B076-9CE74DF6C939}" type="datetime1">
              <a:rPr lang="en-US" smtClean="0"/>
              <a:t>7/25/13</a:t>
            </a:fld>
            <a:endParaRPr lang="en-US"/>
          </a:p>
        </p:txBody>
      </p:sp>
      <p:sp>
        <p:nvSpPr>
          <p:cNvPr id="6" name="Footer Placeholder 5"/>
          <p:cNvSpPr>
            <a:spLocks noGrp="1"/>
          </p:cNvSpPr>
          <p:nvPr>
            <p:ph type="ftr" sz="quarter" idx="11"/>
          </p:nvPr>
        </p:nvSpPr>
        <p:spPr/>
        <p:txBody>
          <a:bodyPr/>
          <a:lstStyle/>
          <a:p>
            <a:r>
              <a:rPr lang="en-US" smtClean="0"/>
              <a:t>Copyright 2013 Mark Masse</a:t>
            </a:r>
            <a:endParaRPr lang="en-US"/>
          </a:p>
        </p:txBody>
      </p:sp>
      <p:sp>
        <p:nvSpPr>
          <p:cNvPr id="7" name="Slide Number Placeholder 6"/>
          <p:cNvSpPr>
            <a:spLocks noGrp="1"/>
          </p:cNvSpPr>
          <p:nvPr>
            <p:ph type="sldNum" sz="quarter" idx="12"/>
          </p:nvPr>
        </p:nvSpPr>
        <p:spPr/>
        <p:txBody>
          <a:bodyPr/>
          <a:lstStyle/>
          <a:p>
            <a:fld id="{7BD5383C-8CB6-2A4A-B5C9-BC2D6FE40A2E}" type="slidenum">
              <a:rPr lang="en-US" smtClean="0"/>
              <a:t>‹#›</a:t>
            </a:fld>
            <a:endParaRPr lang="en-US"/>
          </a:p>
        </p:txBody>
      </p:sp>
    </p:spTree>
    <p:extLst>
      <p:ext uri="{BB962C8B-B14F-4D97-AF65-F5344CB8AC3E}">
        <p14:creationId xmlns:p14="http://schemas.microsoft.com/office/powerpoint/2010/main" val="4263916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6400800"/>
            <a:ext cx="4114800" cy="755651"/>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682C8B-C924-6A49-A325-F694AC1B19F0}" type="datetime1">
              <a:rPr lang="en-US" smtClean="0"/>
              <a:t>7/25/13</a:t>
            </a:fld>
            <a:endParaRPr lang="en-US"/>
          </a:p>
        </p:txBody>
      </p:sp>
      <p:sp>
        <p:nvSpPr>
          <p:cNvPr id="6" name="Footer Placeholder 5"/>
          <p:cNvSpPr>
            <a:spLocks noGrp="1"/>
          </p:cNvSpPr>
          <p:nvPr>
            <p:ph type="ftr" sz="quarter" idx="11"/>
          </p:nvPr>
        </p:nvSpPr>
        <p:spPr/>
        <p:txBody>
          <a:bodyPr/>
          <a:lstStyle/>
          <a:p>
            <a:r>
              <a:rPr lang="en-US" smtClean="0"/>
              <a:t>Copyright 2013 Mark Masse</a:t>
            </a:r>
            <a:endParaRPr lang="en-US"/>
          </a:p>
        </p:txBody>
      </p:sp>
      <p:sp>
        <p:nvSpPr>
          <p:cNvPr id="7" name="Slide Number Placeholder 6"/>
          <p:cNvSpPr>
            <a:spLocks noGrp="1"/>
          </p:cNvSpPr>
          <p:nvPr>
            <p:ph type="sldNum" sz="quarter" idx="12"/>
          </p:nvPr>
        </p:nvSpPr>
        <p:spPr/>
        <p:txBody>
          <a:bodyPr/>
          <a:lstStyle/>
          <a:p>
            <a:fld id="{7BD5383C-8CB6-2A4A-B5C9-BC2D6FE40A2E}" type="slidenum">
              <a:rPr lang="en-US" smtClean="0"/>
              <a:t>‹#›</a:t>
            </a:fld>
            <a:endParaRPr lang="en-US"/>
          </a:p>
        </p:txBody>
      </p:sp>
    </p:spTree>
    <p:extLst>
      <p:ext uri="{BB962C8B-B14F-4D97-AF65-F5344CB8AC3E}">
        <p14:creationId xmlns:p14="http://schemas.microsoft.com/office/powerpoint/2010/main" val="11837688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latin typeface="MumboSSK Bold"/>
              </a:defRPr>
            </a:lvl1pPr>
          </a:lstStyle>
          <a:p>
            <a:fld id="{F899886E-5101-9042-A4CF-ADD171E46933}" type="datetime1">
              <a:rPr lang="en-US" smtClean="0"/>
              <a:t>7/25/13</a:t>
            </a:fld>
            <a:endParaRPr lang="en-US" dirty="0"/>
          </a:p>
        </p:txBody>
      </p:sp>
      <p:sp>
        <p:nvSpPr>
          <p:cNvPr id="5" name="Footer Placeholder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latin typeface="MumboSSK Bold"/>
              </a:defRPr>
            </a:lvl1pPr>
          </a:lstStyle>
          <a:p>
            <a:r>
              <a:rPr lang="en-US" dirty="0" smtClean="0"/>
              <a:t>Copyright 2013 Mark Masse</a:t>
            </a:r>
            <a:endParaRPr lang="en-US" dirty="0"/>
          </a:p>
        </p:txBody>
      </p:sp>
      <p:sp>
        <p:nvSpPr>
          <p:cNvPr id="6" name="Slide Number Placeholder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latin typeface="MumboSSK Bold"/>
              </a:defRPr>
            </a:lvl1pPr>
          </a:lstStyle>
          <a:p>
            <a:fld id="{7BD5383C-8CB6-2A4A-B5C9-BC2D6FE40A2E}" type="slidenum">
              <a:rPr lang="en-US" smtClean="0"/>
              <a:pPr/>
              <a:t>‹#›</a:t>
            </a:fld>
            <a:endParaRPr lang="en-US" dirty="0"/>
          </a:p>
        </p:txBody>
      </p:sp>
    </p:spTree>
    <p:extLst>
      <p:ext uri="{BB962C8B-B14F-4D97-AF65-F5344CB8AC3E}">
        <p14:creationId xmlns:p14="http://schemas.microsoft.com/office/powerpoint/2010/main" val="38517369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umboSSK Bold"/>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umboSSK Bol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umboSSK Bold"/>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umboSSK Bold"/>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umboSSK Bold"/>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umboSSK Bold"/>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hyperlink" Target="http://www.wrml.org" TargetMode="External"/><Relationship Id="rId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rot="21026197">
            <a:off x="3723721" y="6966397"/>
            <a:ext cx="1685771" cy="1777844"/>
          </a:xfrm>
          <a:prstGeom prst="rect">
            <a:avLst/>
          </a:prstGeom>
          <a:gradFill flip="none" rotWithShape="1">
            <a:gsLst>
              <a:gs pos="100000">
                <a:schemeClr val="bg1"/>
              </a:gs>
              <a:gs pos="13000">
                <a:schemeClr val="bg1"/>
              </a:gs>
            </a:gsLst>
            <a:lin ang="1740000" scaled="0"/>
            <a:tileRect/>
          </a:gradFill>
          <a:ln w="25400" cap="rnd" cmpd="sng">
            <a:solidFill>
              <a:schemeClr val="tx1">
                <a:lumMod val="50000"/>
                <a:lumOff val="50000"/>
                <a:alpha val="74000"/>
              </a:schemeClr>
            </a:solidFill>
          </a:ln>
          <a:effectLst/>
          <a:scene3d>
            <a:camera prst="isometricOffAxis1Top">
              <a:rot lat="19215244" lon="7739487" rev="3362607"/>
            </a:camera>
            <a:lightRig rig="brightRoom" dir="t"/>
          </a:scene3d>
          <a:sp3d contourW="12700" prstMaterial="softEdge">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9" name="Rectangle 8"/>
          <p:cNvSpPr/>
          <p:nvPr/>
        </p:nvSpPr>
        <p:spPr>
          <a:xfrm rot="21026197">
            <a:off x="3719164" y="6542770"/>
            <a:ext cx="2321979" cy="1887385"/>
          </a:xfrm>
          <a:prstGeom prst="rect">
            <a:avLst/>
          </a:prstGeom>
          <a:gradFill flip="none" rotWithShape="1">
            <a:gsLst>
              <a:gs pos="100000">
                <a:schemeClr val="bg1"/>
              </a:gs>
              <a:gs pos="13000">
                <a:schemeClr val="bg1"/>
              </a:gs>
            </a:gsLst>
            <a:lin ang="1740000" scaled="0"/>
            <a:tileRect/>
          </a:gradFill>
          <a:ln w="0" cap="rnd" cmpd="sng">
            <a:solidFill>
              <a:schemeClr val="bg1">
                <a:lumMod val="95000"/>
                <a:alpha val="32000"/>
              </a:schemeClr>
            </a:solidFill>
          </a:ln>
          <a:effectLst/>
          <a:scene3d>
            <a:camera prst="isometricOffAxis1Top">
              <a:rot lat="19215244" lon="7739487" rev="3362607"/>
            </a:camera>
            <a:lightRig rig="brightRoom" dir="t"/>
          </a:scene3d>
          <a:sp3d contourW="12700" prstMaterial="softEdge">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17" name="Rectangle 16"/>
          <p:cNvSpPr/>
          <p:nvPr/>
        </p:nvSpPr>
        <p:spPr>
          <a:xfrm rot="21146197">
            <a:off x="3673805" y="6843513"/>
            <a:ext cx="1685771" cy="1777844"/>
          </a:xfrm>
          <a:prstGeom prst="rect">
            <a:avLst/>
          </a:prstGeom>
          <a:gradFill flip="none" rotWithShape="1">
            <a:gsLst>
              <a:gs pos="100000">
                <a:schemeClr val="bg1"/>
              </a:gs>
              <a:gs pos="13000">
                <a:schemeClr val="bg1"/>
              </a:gs>
            </a:gsLst>
            <a:lin ang="1740000" scaled="0"/>
            <a:tileRect/>
          </a:gradFill>
          <a:ln w="25400" cap="rnd" cmpd="sng">
            <a:solidFill>
              <a:schemeClr val="tx1">
                <a:lumMod val="50000"/>
                <a:lumOff val="50000"/>
                <a:alpha val="74000"/>
              </a:schemeClr>
            </a:solidFill>
          </a:ln>
          <a:effectLst/>
          <a:scene3d>
            <a:camera prst="isometricOffAxis1Top">
              <a:rot lat="19215244" lon="7739487" rev="3362607"/>
            </a:camera>
            <a:lightRig rig="brightRoom" dir="t"/>
          </a:scene3d>
          <a:sp3d contourW="12700" prstMaterial="softEdge">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19" name="Rectangle 18"/>
          <p:cNvSpPr/>
          <p:nvPr/>
        </p:nvSpPr>
        <p:spPr>
          <a:xfrm rot="20363355">
            <a:off x="4771272" y="6221345"/>
            <a:ext cx="1522948" cy="1723710"/>
          </a:xfrm>
          <a:prstGeom prst="rect">
            <a:avLst/>
          </a:prstGeom>
          <a:gradFill flip="none" rotWithShape="1">
            <a:gsLst>
              <a:gs pos="97000">
                <a:schemeClr val="tx1"/>
              </a:gs>
              <a:gs pos="13000">
                <a:schemeClr val="tx1">
                  <a:lumMod val="75000"/>
                  <a:lumOff val="25000"/>
                </a:schemeClr>
              </a:gs>
            </a:gsLst>
            <a:lin ang="1740000" scaled="0"/>
            <a:tileRect/>
          </a:gradFill>
          <a:ln w="0" cap="rnd" cmpd="sng">
            <a:solidFill>
              <a:schemeClr val="tx1">
                <a:lumMod val="85000"/>
                <a:lumOff val="15000"/>
                <a:alpha val="50000"/>
              </a:schemeClr>
            </a:solidFill>
          </a:ln>
          <a:effectLst/>
          <a:scene3d>
            <a:camera prst="isometricOffAxis1Top">
              <a:rot lat="19215244" lon="7739487" rev="3362607"/>
            </a:camera>
            <a:lightRig rig="threePt" dir="t"/>
          </a:scene3d>
          <a:sp3d contourW="12700" prstMaterial="plastic">
            <a:bevelT w="6350" h="6350" prst="hardEdge"/>
            <a:bevelB w="6350" h="6350"/>
            <a:contourClr>
              <a:schemeClr val="tx1">
                <a:lumMod val="65000"/>
                <a:lumOff val="35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20" name="Rectangle 19"/>
          <p:cNvSpPr/>
          <p:nvPr/>
        </p:nvSpPr>
        <p:spPr>
          <a:xfrm rot="20366197">
            <a:off x="5724802" y="6123896"/>
            <a:ext cx="227799" cy="1335725"/>
          </a:xfrm>
          <a:prstGeom prst="rect">
            <a:avLst/>
          </a:prstGeom>
          <a:gradFill flip="none" rotWithShape="1">
            <a:gsLst>
              <a:gs pos="100000">
                <a:schemeClr val="bg1"/>
              </a:gs>
              <a:gs pos="13000">
                <a:schemeClr val="bg1"/>
              </a:gs>
            </a:gsLst>
            <a:lin ang="1740000" scaled="0"/>
            <a:tileRect/>
          </a:gradFill>
          <a:ln w="3175" cap="rnd" cmpd="sng">
            <a:solidFill>
              <a:schemeClr val="tx1">
                <a:lumMod val="50000"/>
                <a:lumOff val="50000"/>
                <a:alpha val="86000"/>
              </a:schemeClr>
            </a:solidFill>
          </a:ln>
          <a:effectLst/>
          <a:scene3d>
            <a:camera prst="isometricOffAxis1Top">
              <a:rot lat="19215244" lon="7739487" rev="3362607"/>
            </a:camera>
            <a:lightRig rig="brightRoom" dir="t"/>
          </a:scene3d>
          <a:sp3d contourW="12700" prstMaterial="softEdge">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21" name="Oval 20"/>
          <p:cNvSpPr/>
          <p:nvPr/>
        </p:nvSpPr>
        <p:spPr>
          <a:xfrm rot="507002" flipH="1" flipV="1">
            <a:off x="5341991" y="6666185"/>
            <a:ext cx="326637" cy="909382"/>
          </a:xfrm>
          <a:prstGeom prst="ellipse">
            <a:avLst/>
          </a:prstGeom>
          <a:gradFill flip="none" rotWithShape="1">
            <a:gsLst>
              <a:gs pos="0">
                <a:schemeClr val="tx1">
                  <a:lumMod val="65000"/>
                  <a:lumOff val="35000"/>
                </a:schemeClr>
              </a:gs>
              <a:gs pos="100000">
                <a:schemeClr val="tx1">
                  <a:lumMod val="75000"/>
                  <a:lumOff val="25000"/>
                </a:schemeClr>
              </a:gs>
            </a:gsLst>
            <a:path path="circle">
              <a:fillToRect l="100000" t="100000"/>
            </a:path>
            <a:tileRect r="-100000" b="-100000"/>
          </a:gradFill>
          <a:ln>
            <a:solidFill>
              <a:schemeClr val="tx1">
                <a:alpha val="28000"/>
              </a:schemeClr>
            </a:solidFill>
          </a:ln>
          <a:effectLst>
            <a:innerShdw blurRad="69850" dist="76200" dir="13500000">
              <a:prstClr val="black">
                <a:alpha val="48000"/>
              </a:prstClr>
            </a:innerShdw>
          </a:effectLst>
          <a:scene3d>
            <a:camera prst="isometricOffAxis2Top"/>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22" name="Oval 21"/>
          <p:cNvSpPr/>
          <p:nvPr/>
        </p:nvSpPr>
        <p:spPr>
          <a:xfrm rot="507002" flipH="1" flipV="1">
            <a:off x="5360143" y="6782558"/>
            <a:ext cx="184374" cy="564656"/>
          </a:xfrm>
          <a:prstGeom prst="ellipse">
            <a:avLst/>
          </a:prstGeom>
          <a:gradFill flip="none" rotWithShape="1">
            <a:gsLst>
              <a:gs pos="0">
                <a:schemeClr val="tx1">
                  <a:lumMod val="75000"/>
                  <a:lumOff val="25000"/>
                </a:schemeClr>
              </a:gs>
              <a:gs pos="37000">
                <a:schemeClr val="tx1"/>
              </a:gs>
            </a:gsLst>
            <a:lin ang="0" scaled="1"/>
            <a:tileRect/>
          </a:gradFill>
          <a:ln>
            <a:solidFill>
              <a:schemeClr val="tx1">
                <a:alpha val="91000"/>
              </a:schemeClr>
            </a:solidFill>
          </a:ln>
          <a:effectLst>
            <a:innerShdw blurRad="69850" dist="76200" dir="13500000">
              <a:prstClr val="black">
                <a:alpha val="48000"/>
              </a:prstClr>
            </a:innerShdw>
          </a:effectLst>
          <a:scene3d>
            <a:camera prst="isometricOffAxis2Top"/>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23" name="Oval 22"/>
          <p:cNvSpPr/>
          <p:nvPr/>
        </p:nvSpPr>
        <p:spPr>
          <a:xfrm rot="20787002" flipH="1" flipV="1">
            <a:off x="5078652" y="7019231"/>
            <a:ext cx="202814" cy="826711"/>
          </a:xfrm>
          <a:prstGeom prst="ellipse">
            <a:avLst/>
          </a:prstGeom>
          <a:gradFill flip="none" rotWithShape="1">
            <a:gsLst>
              <a:gs pos="0">
                <a:schemeClr val="tx1">
                  <a:lumMod val="65000"/>
                  <a:lumOff val="35000"/>
                </a:schemeClr>
              </a:gs>
              <a:gs pos="100000">
                <a:schemeClr val="tx1">
                  <a:lumMod val="75000"/>
                  <a:lumOff val="25000"/>
                </a:schemeClr>
              </a:gs>
            </a:gsLst>
            <a:path path="circle">
              <a:fillToRect l="100000" t="100000"/>
            </a:path>
            <a:tileRect r="-100000" b="-100000"/>
          </a:gradFill>
          <a:ln>
            <a:solidFill>
              <a:schemeClr val="tx1">
                <a:alpha val="77000"/>
              </a:schemeClr>
            </a:solidFill>
          </a:ln>
          <a:effectLst>
            <a:innerShdw blurRad="69850" dist="76200" dir="13500000">
              <a:prstClr val="black">
                <a:alpha val="48000"/>
              </a:prstClr>
            </a:innerShdw>
          </a:effectLst>
          <a:scene3d>
            <a:camera prst="isometricOffAxis2Top"/>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10" name="Rectangle 9"/>
          <p:cNvSpPr/>
          <p:nvPr/>
        </p:nvSpPr>
        <p:spPr>
          <a:xfrm rot="21146197">
            <a:off x="3349159" y="6238257"/>
            <a:ext cx="2321979" cy="1887385"/>
          </a:xfrm>
          <a:prstGeom prst="rect">
            <a:avLst/>
          </a:prstGeom>
          <a:gradFill flip="none" rotWithShape="1">
            <a:gsLst>
              <a:gs pos="100000">
                <a:schemeClr val="bg1"/>
              </a:gs>
              <a:gs pos="13000">
                <a:schemeClr val="bg1"/>
              </a:gs>
            </a:gsLst>
            <a:lin ang="1740000" scaled="0"/>
            <a:tileRect/>
          </a:gradFill>
          <a:ln w="0" cap="rnd" cmpd="sng">
            <a:solidFill>
              <a:schemeClr val="bg1">
                <a:lumMod val="95000"/>
                <a:alpha val="32000"/>
              </a:schemeClr>
            </a:solidFill>
          </a:ln>
          <a:effectLst/>
          <a:scene3d>
            <a:camera prst="isometricOffAxis1Top">
              <a:rot lat="19215244" lon="7739487" rev="3362607"/>
            </a:camera>
            <a:lightRig rig="brightRoom" dir="t"/>
          </a:scene3d>
          <a:sp3d contourW="12700" prstMaterial="softEdge">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12" name="Rectangle 11"/>
          <p:cNvSpPr/>
          <p:nvPr/>
        </p:nvSpPr>
        <p:spPr>
          <a:xfrm rot="21083355">
            <a:off x="4187935" y="6067809"/>
            <a:ext cx="1522948" cy="1723710"/>
          </a:xfrm>
          <a:prstGeom prst="rect">
            <a:avLst/>
          </a:prstGeom>
          <a:gradFill flip="none" rotWithShape="1">
            <a:gsLst>
              <a:gs pos="97000">
                <a:schemeClr val="tx1"/>
              </a:gs>
              <a:gs pos="13000">
                <a:schemeClr val="tx1">
                  <a:lumMod val="75000"/>
                  <a:lumOff val="25000"/>
                </a:schemeClr>
              </a:gs>
            </a:gsLst>
            <a:lin ang="1740000" scaled="0"/>
            <a:tileRect/>
          </a:gradFill>
          <a:ln w="0" cap="rnd" cmpd="sng">
            <a:solidFill>
              <a:schemeClr val="tx1">
                <a:lumMod val="85000"/>
                <a:lumOff val="15000"/>
                <a:alpha val="50000"/>
              </a:schemeClr>
            </a:solidFill>
          </a:ln>
          <a:effectLst/>
          <a:scene3d>
            <a:camera prst="isometricOffAxis1Top">
              <a:rot lat="19215244" lon="7739487" rev="3362607"/>
            </a:camera>
            <a:lightRig rig="threePt" dir="t"/>
          </a:scene3d>
          <a:sp3d contourW="12700" prstMaterial="plastic">
            <a:bevelT w="6350" h="6350" prst="hardEdge"/>
            <a:bevelB w="6350" h="6350"/>
            <a:contourClr>
              <a:schemeClr val="tx1">
                <a:lumMod val="65000"/>
                <a:lumOff val="35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13" name="Rectangle 12"/>
          <p:cNvSpPr/>
          <p:nvPr/>
        </p:nvSpPr>
        <p:spPr>
          <a:xfrm rot="21086197">
            <a:off x="5181534" y="5913812"/>
            <a:ext cx="333524" cy="1616227"/>
          </a:xfrm>
          <a:prstGeom prst="rect">
            <a:avLst/>
          </a:prstGeom>
          <a:gradFill flip="none" rotWithShape="1">
            <a:gsLst>
              <a:gs pos="100000">
                <a:schemeClr val="bg1"/>
              </a:gs>
              <a:gs pos="13000">
                <a:schemeClr val="bg1"/>
              </a:gs>
            </a:gsLst>
            <a:lin ang="1740000" scaled="0"/>
            <a:tileRect/>
          </a:gradFill>
          <a:ln w="3175" cap="rnd" cmpd="sng">
            <a:solidFill>
              <a:schemeClr val="tx1">
                <a:lumMod val="50000"/>
                <a:lumOff val="50000"/>
                <a:alpha val="86000"/>
              </a:schemeClr>
            </a:solidFill>
          </a:ln>
          <a:effectLst/>
          <a:scene3d>
            <a:camera prst="isometricOffAxis1Top">
              <a:rot lat="19215244" lon="7739487" rev="3362607"/>
            </a:camera>
            <a:lightRig rig="brightRoom" dir="t"/>
          </a:scene3d>
          <a:sp3d contourW="12700" prstMaterial="softEdge">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14" name="Oval 13"/>
          <p:cNvSpPr/>
          <p:nvPr/>
        </p:nvSpPr>
        <p:spPr>
          <a:xfrm rot="1227002" flipH="1" flipV="1">
            <a:off x="4760954" y="6390410"/>
            <a:ext cx="326637" cy="909382"/>
          </a:xfrm>
          <a:prstGeom prst="ellipse">
            <a:avLst/>
          </a:prstGeom>
          <a:gradFill flip="none" rotWithShape="1">
            <a:gsLst>
              <a:gs pos="0">
                <a:schemeClr val="tx1">
                  <a:lumMod val="65000"/>
                  <a:lumOff val="35000"/>
                </a:schemeClr>
              </a:gs>
              <a:gs pos="100000">
                <a:schemeClr val="tx1">
                  <a:lumMod val="75000"/>
                  <a:lumOff val="25000"/>
                </a:schemeClr>
              </a:gs>
            </a:gsLst>
            <a:path path="circle">
              <a:fillToRect l="100000" t="100000"/>
            </a:path>
            <a:tileRect r="-100000" b="-100000"/>
          </a:gradFill>
          <a:ln>
            <a:solidFill>
              <a:schemeClr val="tx1">
                <a:alpha val="28000"/>
              </a:schemeClr>
            </a:solidFill>
          </a:ln>
          <a:effectLst>
            <a:innerShdw blurRad="69850" dist="76200" dir="13500000">
              <a:prstClr val="black">
                <a:alpha val="48000"/>
              </a:prstClr>
            </a:innerShdw>
          </a:effectLst>
          <a:scene3d>
            <a:camera prst="isometricOffAxis2Top"/>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15" name="Oval 14"/>
          <p:cNvSpPr/>
          <p:nvPr/>
        </p:nvSpPr>
        <p:spPr>
          <a:xfrm rot="1227002" flipH="1" flipV="1">
            <a:off x="4830017" y="6555680"/>
            <a:ext cx="184374" cy="564657"/>
          </a:xfrm>
          <a:prstGeom prst="ellipse">
            <a:avLst/>
          </a:prstGeom>
          <a:gradFill flip="none" rotWithShape="1">
            <a:gsLst>
              <a:gs pos="0">
                <a:schemeClr val="tx1">
                  <a:lumMod val="75000"/>
                  <a:lumOff val="25000"/>
                </a:schemeClr>
              </a:gs>
              <a:gs pos="37000">
                <a:schemeClr val="tx1"/>
              </a:gs>
            </a:gsLst>
            <a:lin ang="0" scaled="1"/>
            <a:tileRect/>
          </a:gradFill>
          <a:ln>
            <a:solidFill>
              <a:schemeClr val="tx1">
                <a:alpha val="91000"/>
              </a:schemeClr>
            </a:solidFill>
          </a:ln>
          <a:effectLst>
            <a:innerShdw blurRad="69850" dist="76200" dir="13500000">
              <a:prstClr val="black">
                <a:alpha val="48000"/>
              </a:prstClr>
            </a:innerShdw>
          </a:effectLst>
          <a:scene3d>
            <a:camera prst="isometricOffAxis2Top"/>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16" name="Oval 15"/>
          <p:cNvSpPr/>
          <p:nvPr/>
        </p:nvSpPr>
        <p:spPr>
          <a:xfrm rot="21507002" flipH="1" flipV="1">
            <a:off x="4414799" y="6635468"/>
            <a:ext cx="184378" cy="826711"/>
          </a:xfrm>
          <a:prstGeom prst="ellipse">
            <a:avLst/>
          </a:prstGeom>
          <a:gradFill flip="none" rotWithShape="1">
            <a:gsLst>
              <a:gs pos="0">
                <a:schemeClr val="tx1">
                  <a:lumMod val="65000"/>
                  <a:lumOff val="35000"/>
                </a:schemeClr>
              </a:gs>
              <a:gs pos="100000">
                <a:schemeClr val="tx1">
                  <a:lumMod val="75000"/>
                  <a:lumOff val="25000"/>
                </a:schemeClr>
              </a:gs>
            </a:gsLst>
            <a:path path="circle">
              <a:fillToRect l="100000" t="100000"/>
            </a:path>
            <a:tileRect r="-100000" b="-100000"/>
          </a:gradFill>
          <a:ln>
            <a:solidFill>
              <a:schemeClr val="tx1">
                <a:alpha val="77000"/>
              </a:schemeClr>
            </a:solidFill>
          </a:ln>
          <a:effectLst>
            <a:innerShdw blurRad="69850" dist="76200" dir="13500000">
              <a:prstClr val="black">
                <a:alpha val="48000"/>
              </a:prstClr>
            </a:innerShdw>
          </a:effectLst>
          <a:scene3d>
            <a:camera prst="isometricOffAxis2Top"/>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36" name="Isosceles Triangle 35"/>
          <p:cNvSpPr/>
          <p:nvPr/>
        </p:nvSpPr>
        <p:spPr>
          <a:xfrm rot="1140000">
            <a:off x="4195767" y="7555147"/>
            <a:ext cx="495899" cy="637921"/>
          </a:xfrm>
          <a:prstGeom prst="triangle">
            <a:avLst/>
          </a:prstGeom>
          <a:gradFill flip="none" rotWithShape="1">
            <a:gsLst>
              <a:gs pos="45000">
                <a:schemeClr val="bg1">
                  <a:lumMod val="95000"/>
                </a:schemeClr>
              </a:gs>
              <a:gs pos="100000">
                <a:srgbClr val="FFFFFF"/>
              </a:gs>
            </a:gsLst>
            <a:path path="circle">
              <a:fillToRect l="100000" t="100000"/>
            </a:path>
            <a:tileRect r="-100000" b="-100000"/>
          </a:gradFill>
          <a:ln w="28575" cmpd="sng">
            <a:solidFill>
              <a:srgbClr val="FF0000">
                <a:alpha val="42000"/>
              </a:srgbClr>
            </a:solidFill>
          </a:ln>
          <a:effectLst/>
          <a:scene3d>
            <a:camera prst="perspectiveFront" fov="7200000">
              <a:rot lat="1872721" lon="21245443" rev="585271"/>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37" name="Isosceles Triangle 36"/>
          <p:cNvSpPr/>
          <p:nvPr/>
        </p:nvSpPr>
        <p:spPr>
          <a:xfrm rot="21180000">
            <a:off x="4550619" y="7540483"/>
            <a:ext cx="267140" cy="633869"/>
          </a:xfrm>
          <a:prstGeom prst="triangle">
            <a:avLst>
              <a:gd name="adj" fmla="val 14865"/>
            </a:avLst>
          </a:prstGeom>
          <a:gradFill flip="none" rotWithShape="1">
            <a:gsLst>
              <a:gs pos="45000">
                <a:schemeClr val="bg1">
                  <a:lumMod val="85000"/>
                </a:schemeClr>
              </a:gs>
              <a:gs pos="100000">
                <a:srgbClr val="FFFFFF"/>
              </a:gs>
            </a:gsLst>
            <a:lin ang="13200000" scaled="0"/>
            <a:tileRect/>
          </a:gradFill>
          <a:ln w="28575" cmpd="sng">
            <a:solidFill>
              <a:srgbClr val="FF0000">
                <a:alpha val="42000"/>
              </a:srgbClr>
            </a:solidFill>
          </a:ln>
          <a:effectLst/>
          <a:scene3d>
            <a:camera prst="perspectiveFront" fov="7200000">
              <a:rot lat="1872721" lon="21245443" rev="585271"/>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7" name="Freeform 6"/>
          <p:cNvSpPr/>
          <p:nvPr/>
        </p:nvSpPr>
        <p:spPr>
          <a:xfrm rot="21480000">
            <a:off x="2418073" y="6247880"/>
            <a:ext cx="1395954" cy="193905"/>
          </a:xfrm>
          <a:custGeom>
            <a:avLst/>
            <a:gdLst>
              <a:gd name="connsiteX0" fmla="*/ 0 w 311080"/>
              <a:gd name="connsiteY0" fmla="*/ 0 h 35278"/>
              <a:gd name="connsiteX1" fmla="*/ 311080 w 311080"/>
              <a:gd name="connsiteY1" fmla="*/ 35278 h 35278"/>
              <a:gd name="connsiteX2" fmla="*/ 311080 w 311080"/>
              <a:gd name="connsiteY2" fmla="*/ 35278 h 35278"/>
            </a:gdLst>
            <a:ahLst/>
            <a:cxnLst>
              <a:cxn ang="0">
                <a:pos x="connsiteX0" y="connsiteY0"/>
              </a:cxn>
              <a:cxn ang="0">
                <a:pos x="connsiteX1" y="connsiteY1"/>
              </a:cxn>
              <a:cxn ang="0">
                <a:pos x="connsiteX2" y="connsiteY2"/>
              </a:cxn>
            </a:cxnLst>
            <a:rect l="l" t="t" r="r" b="b"/>
            <a:pathLst>
              <a:path w="311080" h="35278">
                <a:moveTo>
                  <a:pt x="0" y="0"/>
                </a:moveTo>
                <a:lnTo>
                  <a:pt x="311080" y="35278"/>
                </a:lnTo>
                <a:lnTo>
                  <a:pt x="311080" y="35278"/>
                </a:lnTo>
              </a:path>
            </a:pathLst>
          </a:custGeom>
          <a:ln w="19050" cap="rnd" cmpd="sng">
            <a:solidFill>
              <a:schemeClr val="bg1">
                <a:lumMod val="50000"/>
                <a:alpha val="86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MumboSSK Bold"/>
            </a:endParaRPr>
          </a:p>
        </p:txBody>
      </p:sp>
      <p:sp>
        <p:nvSpPr>
          <p:cNvPr id="27" name="Rectangle 26"/>
          <p:cNvSpPr/>
          <p:nvPr/>
        </p:nvSpPr>
        <p:spPr>
          <a:xfrm rot="21420000">
            <a:off x="814423" y="6539160"/>
            <a:ext cx="2377806" cy="1433339"/>
          </a:xfrm>
          <a:prstGeom prst="rect">
            <a:avLst/>
          </a:prstGeom>
          <a:gradFill>
            <a:gsLst>
              <a:gs pos="0">
                <a:schemeClr val="bg1">
                  <a:lumMod val="75000"/>
                </a:schemeClr>
              </a:gs>
              <a:gs pos="100000">
                <a:schemeClr val="bg1">
                  <a:lumMod val="85000"/>
                </a:schemeClr>
              </a:gs>
            </a:gsLst>
          </a:gradFill>
          <a:ln w="28575" cmpd="sng">
            <a:solidFill>
              <a:srgbClr val="FF0000"/>
            </a:solidFill>
          </a:ln>
          <a:scene3d>
            <a:camera prst="isometricOffAxis2Top"/>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28" name="Cube 27"/>
          <p:cNvSpPr/>
          <p:nvPr/>
        </p:nvSpPr>
        <p:spPr>
          <a:xfrm rot="21240000">
            <a:off x="1453590" y="4787342"/>
            <a:ext cx="3801755" cy="2549793"/>
          </a:xfrm>
          <a:prstGeom prst="cube">
            <a:avLst>
              <a:gd name="adj" fmla="val 59846"/>
            </a:avLst>
          </a:prstGeom>
          <a:gradFill>
            <a:gsLst>
              <a:gs pos="0">
                <a:schemeClr val="bg1">
                  <a:lumMod val="95000"/>
                </a:schemeClr>
              </a:gs>
              <a:gs pos="100000">
                <a:schemeClr val="bg1">
                  <a:lumMod val="85000"/>
                </a:schemeClr>
              </a:gs>
            </a:gsLst>
          </a:gradFill>
          <a:ln w="28575" cmpd="sng">
            <a:solidFill>
              <a:srgbClr val="FF0000"/>
            </a:solidFill>
          </a:ln>
          <a:effectLst/>
          <a:scene3d>
            <a:camera prst="isometricOffAxis2Top">
              <a:rot lat="19706431" lon="1259604" rev="20208235"/>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29" name="Parallelogram 28"/>
          <p:cNvSpPr>
            <a:spLocks noChangeAspect="1"/>
          </p:cNvSpPr>
          <p:nvPr/>
        </p:nvSpPr>
        <p:spPr>
          <a:xfrm rot="21438376">
            <a:off x="2852415" y="5527926"/>
            <a:ext cx="3275434" cy="1200267"/>
          </a:xfrm>
          <a:prstGeom prst="parallelogram">
            <a:avLst>
              <a:gd name="adj" fmla="val 23529"/>
            </a:avLst>
          </a:prstGeom>
          <a:noFill/>
          <a:ln>
            <a:noFill/>
          </a:ln>
          <a:effectLst/>
          <a:scene3d>
            <a:camera prst="isometricRightUp">
              <a:rot lat="2832490" lon="17985997" rev="20313218"/>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dirty="0" smtClean="0">
                <a:solidFill>
                  <a:schemeClr val="tx1"/>
                </a:solidFill>
                <a:latin typeface="MumboSSK Bold"/>
                <a:cs typeface="MumboSSK Bold"/>
              </a:rPr>
              <a:t>WRML</a:t>
            </a:r>
            <a:endParaRPr lang="en-US" sz="1200" dirty="0">
              <a:solidFill>
                <a:schemeClr val="tx1"/>
              </a:solidFill>
              <a:latin typeface="MumboSSK Bold"/>
              <a:cs typeface="MumboSSK Bold"/>
            </a:endParaRPr>
          </a:p>
        </p:txBody>
      </p:sp>
      <p:sp>
        <p:nvSpPr>
          <p:cNvPr id="34" name="Rectangle 33"/>
          <p:cNvSpPr/>
          <p:nvPr/>
        </p:nvSpPr>
        <p:spPr>
          <a:xfrm rot="21420000">
            <a:off x="475297" y="7190152"/>
            <a:ext cx="2410828" cy="287106"/>
          </a:xfrm>
          <a:prstGeom prst="rect">
            <a:avLst/>
          </a:prstGeom>
          <a:gradFill>
            <a:gsLst>
              <a:gs pos="0">
                <a:schemeClr val="bg1">
                  <a:lumMod val="95000"/>
                </a:schemeClr>
              </a:gs>
              <a:gs pos="100000">
                <a:schemeClr val="bg1">
                  <a:lumMod val="85000"/>
                </a:schemeClr>
              </a:gs>
            </a:gsLst>
          </a:gradFill>
          <a:ln w="28575" cmpd="sng">
            <a:solidFill>
              <a:srgbClr val="FF0000">
                <a:alpha val="59000"/>
              </a:srgbClr>
            </a:solidFill>
          </a:ln>
          <a:effectLst/>
          <a:scene3d>
            <a:camera prst="isometricOffAxis2Left"/>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cxnSp>
        <p:nvCxnSpPr>
          <p:cNvPr id="46" name="Straight Connector 45"/>
          <p:cNvCxnSpPr/>
          <p:nvPr/>
        </p:nvCxnSpPr>
        <p:spPr>
          <a:xfrm flipV="1">
            <a:off x="1363538" y="6223554"/>
            <a:ext cx="973125" cy="613654"/>
          </a:xfrm>
          <a:prstGeom prst="line">
            <a:avLst/>
          </a:prstGeom>
          <a:ln w="28575" cmpd="sng">
            <a:solidFill>
              <a:srgbClr val="FF0000">
                <a:alpha val="48000"/>
              </a:srgbClr>
            </a:solidFill>
          </a:ln>
          <a:effectLst>
            <a:glow rad="25400">
              <a:schemeClr val="tx1">
                <a:alpha val="10000"/>
              </a:schemeClr>
            </a:glow>
          </a:effectLst>
        </p:spPr>
        <p:style>
          <a:lnRef idx="2">
            <a:schemeClr val="accent1"/>
          </a:lnRef>
          <a:fillRef idx="0">
            <a:schemeClr val="accent1"/>
          </a:fillRef>
          <a:effectRef idx="1">
            <a:schemeClr val="accent1"/>
          </a:effectRef>
          <a:fontRef idx="minor">
            <a:schemeClr val="tx1"/>
          </a:fontRef>
        </p:style>
      </p:cxnSp>
      <p:sp>
        <p:nvSpPr>
          <p:cNvPr id="47" name="Oval 46"/>
          <p:cNvSpPr/>
          <p:nvPr/>
        </p:nvSpPr>
        <p:spPr>
          <a:xfrm rot="21035052">
            <a:off x="1750856" y="6300442"/>
            <a:ext cx="401089" cy="400380"/>
          </a:xfrm>
          <a:prstGeom prst="ellipse">
            <a:avLst/>
          </a:prstGeom>
          <a:gradFill flip="none" rotWithShape="1">
            <a:gsLst>
              <a:gs pos="45000">
                <a:schemeClr val="bg1">
                  <a:lumMod val="95000"/>
                </a:schemeClr>
              </a:gs>
              <a:gs pos="100000">
                <a:srgbClr val="FFFFFF"/>
              </a:gs>
            </a:gsLst>
            <a:path path="circle">
              <a:fillToRect l="100000" t="100000"/>
            </a:path>
            <a:tileRect r="-100000" b="-100000"/>
          </a:gradFill>
          <a:ln w="28575" cmpd="sng">
            <a:solidFill>
              <a:srgbClr val="FF0000">
                <a:alpha val="42000"/>
              </a:srgbClr>
            </a:solidFill>
          </a:ln>
          <a:effectLst>
            <a:innerShdw blurRad="95250" dist="50800" dir="16200000">
              <a:schemeClr val="bg1">
                <a:lumMod val="50000"/>
                <a:alpha val="7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26" name="Cube 25"/>
          <p:cNvSpPr/>
          <p:nvPr/>
        </p:nvSpPr>
        <p:spPr>
          <a:xfrm rot="21540000">
            <a:off x="5540981" y="6992555"/>
            <a:ext cx="504883" cy="499706"/>
          </a:xfrm>
          <a:prstGeom prst="cube">
            <a:avLst>
              <a:gd name="adj" fmla="val 27578"/>
            </a:avLst>
          </a:prstGeom>
          <a:gradFill flip="none" rotWithShape="1">
            <a:gsLst>
              <a:gs pos="45000">
                <a:schemeClr val="bg1">
                  <a:lumMod val="95000"/>
                </a:schemeClr>
              </a:gs>
              <a:gs pos="100000">
                <a:srgbClr val="FFFFFF"/>
              </a:gs>
            </a:gsLst>
            <a:path path="circle">
              <a:fillToRect l="100000" t="100000"/>
            </a:path>
            <a:tileRect r="-100000" b="-100000"/>
          </a:gradFill>
          <a:ln w="28575" cmpd="sng">
            <a:solidFill>
              <a:srgbClr val="FF0000">
                <a:alpha val="42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grpSp>
        <p:nvGrpSpPr>
          <p:cNvPr id="3" name="Group 2"/>
          <p:cNvGrpSpPr/>
          <p:nvPr/>
        </p:nvGrpSpPr>
        <p:grpSpPr>
          <a:xfrm rot="360000">
            <a:off x="2707473" y="4552905"/>
            <a:ext cx="1749575" cy="1978210"/>
            <a:chOff x="2674485" y="4552905"/>
            <a:chExt cx="1749575" cy="1978210"/>
          </a:xfrm>
        </p:grpSpPr>
        <p:sp>
          <p:nvSpPr>
            <p:cNvPr id="41" name="Rectangle 40"/>
            <p:cNvSpPr/>
            <p:nvPr/>
          </p:nvSpPr>
          <p:spPr>
            <a:xfrm rot="20423355">
              <a:off x="2674485" y="4738997"/>
              <a:ext cx="1749575" cy="1792118"/>
            </a:xfrm>
            <a:prstGeom prst="rect">
              <a:avLst/>
            </a:prstGeom>
            <a:gradFill flip="none" rotWithShape="1">
              <a:gsLst>
                <a:gs pos="97000">
                  <a:schemeClr val="tx1"/>
                </a:gs>
                <a:gs pos="13000">
                  <a:schemeClr val="tx1">
                    <a:lumMod val="75000"/>
                    <a:lumOff val="25000"/>
                  </a:schemeClr>
                </a:gs>
              </a:gsLst>
              <a:lin ang="1740000" scaled="0"/>
              <a:tileRect/>
            </a:gradFill>
            <a:ln w="0" cap="rnd" cmpd="sng">
              <a:solidFill>
                <a:schemeClr val="tx1">
                  <a:lumMod val="85000"/>
                  <a:lumOff val="15000"/>
                  <a:alpha val="50000"/>
                </a:schemeClr>
              </a:solidFill>
            </a:ln>
            <a:effectLst/>
            <a:scene3d>
              <a:camera prst="isometricOffAxis1Top">
                <a:rot lat="19215244" lon="7739487" rev="3362607"/>
              </a:camera>
              <a:lightRig rig="threePt" dir="t"/>
            </a:scene3d>
            <a:sp3d contourW="12700" prstMaterial="plastic">
              <a:bevelT w="6350" h="6350" prst="hardEdge"/>
              <a:bevelB w="6350" h="6350"/>
              <a:contourClr>
                <a:schemeClr val="tx1">
                  <a:lumMod val="65000"/>
                  <a:lumOff val="35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42" name="Rectangle 41"/>
            <p:cNvSpPr/>
            <p:nvPr/>
          </p:nvSpPr>
          <p:spPr>
            <a:xfrm rot="20426197">
              <a:off x="3789126" y="4552905"/>
              <a:ext cx="354776" cy="1527607"/>
            </a:xfrm>
            <a:prstGeom prst="rect">
              <a:avLst/>
            </a:prstGeom>
            <a:gradFill flip="none" rotWithShape="1">
              <a:gsLst>
                <a:gs pos="100000">
                  <a:schemeClr val="bg1"/>
                </a:gs>
                <a:gs pos="13000">
                  <a:schemeClr val="bg1"/>
                </a:gs>
              </a:gsLst>
              <a:lin ang="1740000" scaled="0"/>
              <a:tileRect/>
            </a:gradFill>
            <a:ln w="3175" cap="rnd" cmpd="sng">
              <a:solidFill>
                <a:schemeClr val="tx1">
                  <a:lumMod val="50000"/>
                  <a:lumOff val="50000"/>
                  <a:alpha val="86000"/>
                </a:schemeClr>
              </a:solidFill>
            </a:ln>
            <a:effectLst/>
            <a:scene3d>
              <a:camera prst="isometricOffAxis1Top">
                <a:rot lat="19215244" lon="7739487" rev="3362607"/>
              </a:camera>
              <a:lightRig rig="brightRoom" dir="t"/>
            </a:scene3d>
            <a:sp3d contourW="12700" prstMaterial="softEdge">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43" name="Oval 42"/>
            <p:cNvSpPr/>
            <p:nvPr/>
          </p:nvSpPr>
          <p:spPr>
            <a:xfrm rot="627002" flipH="1" flipV="1">
              <a:off x="3329940" y="5040910"/>
              <a:ext cx="375244" cy="945472"/>
            </a:xfrm>
            <a:prstGeom prst="ellipse">
              <a:avLst/>
            </a:prstGeom>
            <a:gradFill flip="none" rotWithShape="1">
              <a:gsLst>
                <a:gs pos="0">
                  <a:schemeClr val="tx1">
                    <a:lumMod val="65000"/>
                    <a:lumOff val="35000"/>
                  </a:schemeClr>
                </a:gs>
                <a:gs pos="100000">
                  <a:schemeClr val="tx1">
                    <a:lumMod val="75000"/>
                    <a:lumOff val="25000"/>
                  </a:schemeClr>
                </a:gs>
              </a:gsLst>
              <a:path path="circle">
                <a:fillToRect l="100000" t="100000"/>
              </a:path>
              <a:tileRect r="-100000" b="-100000"/>
            </a:gradFill>
            <a:ln>
              <a:solidFill>
                <a:schemeClr val="tx1">
                  <a:alpha val="28000"/>
                </a:schemeClr>
              </a:solidFill>
            </a:ln>
            <a:effectLst>
              <a:innerShdw blurRad="69850" dist="76200" dir="13500000">
                <a:prstClr val="black">
                  <a:alpha val="48000"/>
                </a:prstClr>
              </a:innerShdw>
            </a:effectLst>
            <a:scene3d>
              <a:camera prst="isometricOffAxis2Top"/>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44" name="Oval 43"/>
            <p:cNvSpPr/>
            <p:nvPr/>
          </p:nvSpPr>
          <p:spPr>
            <a:xfrm rot="627002" flipH="1" flipV="1">
              <a:off x="3408009" y="5213260"/>
              <a:ext cx="211811" cy="587066"/>
            </a:xfrm>
            <a:prstGeom prst="ellipse">
              <a:avLst/>
            </a:prstGeom>
            <a:gradFill flip="none" rotWithShape="1">
              <a:gsLst>
                <a:gs pos="0">
                  <a:schemeClr val="tx1">
                    <a:lumMod val="75000"/>
                    <a:lumOff val="25000"/>
                  </a:schemeClr>
                </a:gs>
                <a:gs pos="37000">
                  <a:schemeClr val="tx1"/>
                </a:gs>
              </a:gsLst>
              <a:lin ang="0" scaled="1"/>
              <a:tileRect/>
            </a:gradFill>
            <a:ln>
              <a:solidFill>
                <a:schemeClr val="tx1">
                  <a:alpha val="91000"/>
                </a:schemeClr>
              </a:solidFill>
            </a:ln>
            <a:effectLst>
              <a:innerShdw blurRad="69850" dist="76200" dir="13500000">
                <a:prstClr val="black">
                  <a:alpha val="48000"/>
                </a:prstClr>
              </a:innerShdw>
            </a:effectLst>
            <a:scene3d>
              <a:camera prst="isometricOffAxis2Top"/>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45" name="Oval 44"/>
            <p:cNvSpPr/>
            <p:nvPr/>
          </p:nvSpPr>
          <p:spPr>
            <a:xfrm rot="20907002" flipH="1" flipV="1">
              <a:off x="3011340" y="5401655"/>
              <a:ext cx="232994" cy="859520"/>
            </a:xfrm>
            <a:prstGeom prst="ellipse">
              <a:avLst/>
            </a:prstGeom>
            <a:gradFill flip="none" rotWithShape="1">
              <a:gsLst>
                <a:gs pos="0">
                  <a:schemeClr val="tx1">
                    <a:lumMod val="65000"/>
                    <a:lumOff val="35000"/>
                  </a:schemeClr>
                </a:gs>
                <a:gs pos="100000">
                  <a:schemeClr val="tx1">
                    <a:lumMod val="75000"/>
                    <a:lumOff val="25000"/>
                  </a:schemeClr>
                </a:gs>
              </a:gsLst>
              <a:path path="circle">
                <a:fillToRect l="100000" t="100000"/>
              </a:path>
              <a:tileRect r="-100000" b="-100000"/>
            </a:gradFill>
            <a:ln>
              <a:solidFill>
                <a:schemeClr val="tx1">
                  <a:alpha val="77000"/>
                </a:schemeClr>
              </a:solidFill>
            </a:ln>
            <a:effectLst>
              <a:innerShdw blurRad="69850" dist="76200" dir="13500000">
                <a:prstClr val="black">
                  <a:alpha val="48000"/>
                </a:prstClr>
              </a:innerShdw>
            </a:effectLst>
            <a:scene3d>
              <a:camera prst="isometricOffAxis2Top"/>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53" name="Parallelogram 52"/>
            <p:cNvSpPr>
              <a:spLocks noChangeAspect="1"/>
            </p:cNvSpPr>
            <p:nvPr/>
          </p:nvSpPr>
          <p:spPr>
            <a:xfrm rot="21258376">
              <a:off x="3320786" y="5069247"/>
              <a:ext cx="793055" cy="323391"/>
            </a:xfrm>
            <a:prstGeom prst="parallelogram">
              <a:avLst>
                <a:gd name="adj" fmla="val 15482"/>
              </a:avLst>
            </a:prstGeom>
            <a:noFill/>
            <a:ln w="3175" cap="rnd" cmpd="sng">
              <a:noFill/>
            </a:ln>
            <a:effectLst/>
            <a:scene3d>
              <a:camera prst="isometricOffAxis1Top">
                <a:rot lat="2210120" lon="18850439" rev="18430241"/>
              </a:camera>
              <a:lightRig rig="brightRoom" dir="t"/>
            </a:scene3d>
            <a:sp3d contourW="12700" prstMaterial="softEdge">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sp3d/>
            </a:bodyPr>
            <a:lstStyle/>
            <a:p>
              <a:pPr algn="ctr"/>
              <a:r>
                <a:rPr lang="en-US" sz="1050" dirty="0" smtClean="0">
                  <a:solidFill>
                    <a:schemeClr val="tx1"/>
                  </a:solidFill>
                  <a:effectLst/>
                  <a:latin typeface="MumboSSK Bold"/>
                  <a:cs typeface="MumboSSK Bold"/>
                </a:rPr>
                <a:t>WRML </a:t>
              </a:r>
            </a:p>
            <a:p>
              <a:pPr algn="ctr"/>
              <a:r>
                <a:rPr lang="en-US" sz="1050" dirty="0" smtClean="0">
                  <a:solidFill>
                    <a:schemeClr val="tx1"/>
                  </a:solidFill>
                  <a:effectLst/>
                  <a:latin typeface="MumboSSK Bold"/>
                  <a:cs typeface="MumboSSK Bold"/>
                </a:rPr>
                <a:t>Disc 1</a:t>
              </a:r>
              <a:endParaRPr lang="en-US" sz="1050" dirty="0">
                <a:solidFill>
                  <a:schemeClr val="tx1"/>
                </a:solidFill>
                <a:effectLst/>
                <a:latin typeface="MumboSSK Bold"/>
                <a:cs typeface="MumboSSK Bold"/>
              </a:endParaRPr>
            </a:p>
          </p:txBody>
        </p:sp>
      </p:grpSp>
      <p:sp>
        <p:nvSpPr>
          <p:cNvPr id="54" name="Parallelogram 53"/>
          <p:cNvSpPr>
            <a:spLocks noChangeAspect="1"/>
          </p:cNvSpPr>
          <p:nvPr/>
        </p:nvSpPr>
        <p:spPr>
          <a:xfrm rot="198376">
            <a:off x="4738184" y="6427360"/>
            <a:ext cx="708058" cy="323391"/>
          </a:xfrm>
          <a:prstGeom prst="parallelogram">
            <a:avLst>
              <a:gd name="adj" fmla="val 15482"/>
            </a:avLst>
          </a:prstGeom>
          <a:noFill/>
          <a:ln w="3175" cap="rnd" cmpd="sng">
            <a:noFill/>
          </a:ln>
          <a:effectLst/>
          <a:scene3d>
            <a:camera prst="isometricOffAxis1Top">
              <a:rot lat="2210120" lon="18850439" rev="18430241"/>
            </a:camera>
            <a:lightRig rig="brightRoom" dir="t"/>
          </a:scene3d>
          <a:sp3d contourW="12700" prstMaterial="softEdge">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sp3d/>
          </a:bodyPr>
          <a:lstStyle/>
          <a:p>
            <a:pPr algn="ctr"/>
            <a:r>
              <a:rPr lang="en-US" sz="1050" dirty="0" smtClean="0">
                <a:solidFill>
                  <a:schemeClr val="tx1"/>
                </a:solidFill>
                <a:effectLst/>
                <a:latin typeface="MumboSSK Bold"/>
                <a:cs typeface="MumboSSK Bold"/>
              </a:rPr>
              <a:t>WRML </a:t>
            </a:r>
          </a:p>
          <a:p>
            <a:pPr algn="ctr"/>
            <a:r>
              <a:rPr lang="en-US" sz="1050" dirty="0" smtClean="0">
                <a:solidFill>
                  <a:schemeClr val="tx1"/>
                </a:solidFill>
                <a:effectLst/>
                <a:latin typeface="MumboSSK Bold"/>
                <a:cs typeface="MumboSSK Bold"/>
              </a:rPr>
              <a:t>Disc 2</a:t>
            </a:r>
            <a:endParaRPr lang="en-US" sz="1050" dirty="0">
              <a:solidFill>
                <a:schemeClr val="tx1"/>
              </a:solidFill>
              <a:effectLst/>
              <a:latin typeface="MumboSSK Bold"/>
              <a:cs typeface="MumboSSK Bold"/>
            </a:endParaRPr>
          </a:p>
        </p:txBody>
      </p:sp>
      <p:sp>
        <p:nvSpPr>
          <p:cNvPr id="38" name="Can 37"/>
          <p:cNvSpPr/>
          <p:nvPr/>
        </p:nvSpPr>
        <p:spPr>
          <a:xfrm rot="21540000">
            <a:off x="3596465" y="7193098"/>
            <a:ext cx="443094" cy="428159"/>
          </a:xfrm>
          <a:prstGeom prst="can">
            <a:avLst>
              <a:gd name="adj" fmla="val 33405"/>
            </a:avLst>
          </a:prstGeom>
          <a:gradFill flip="none" rotWithShape="1">
            <a:gsLst>
              <a:gs pos="45000">
                <a:schemeClr val="bg1">
                  <a:lumMod val="95000"/>
                </a:schemeClr>
              </a:gs>
              <a:gs pos="100000">
                <a:srgbClr val="FFFFFF"/>
              </a:gs>
            </a:gsLst>
            <a:path path="circle">
              <a:fillToRect l="100000" t="100000"/>
            </a:path>
            <a:tileRect r="-100000" b="-100000"/>
          </a:gradFill>
          <a:ln w="28575" cmpd="sng">
            <a:solidFill>
              <a:srgbClr val="FF0000">
                <a:alpha val="42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60" name="Cloud 59"/>
          <p:cNvSpPr/>
          <p:nvPr/>
        </p:nvSpPr>
        <p:spPr>
          <a:xfrm rot="9727117" flipH="1">
            <a:off x="5631492" y="6864919"/>
            <a:ext cx="300728" cy="233247"/>
          </a:xfrm>
          <a:prstGeom prst="cloud">
            <a:avLst/>
          </a:prstGeom>
          <a:gradFill>
            <a:gsLst>
              <a:gs pos="0">
                <a:schemeClr val="tx1">
                  <a:lumMod val="65000"/>
                  <a:lumOff val="35000"/>
                </a:schemeClr>
              </a:gs>
              <a:gs pos="100000">
                <a:schemeClr val="tx1"/>
              </a:gs>
            </a:gsLst>
          </a:gra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61" name="Oval 60"/>
          <p:cNvSpPr/>
          <p:nvPr/>
        </p:nvSpPr>
        <p:spPr>
          <a:xfrm flipH="1">
            <a:off x="5812825" y="6830792"/>
            <a:ext cx="79444" cy="118380"/>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62" name="Oval 61"/>
          <p:cNvSpPr/>
          <p:nvPr/>
        </p:nvSpPr>
        <p:spPr>
          <a:xfrm rot="21272470" flipH="1">
            <a:off x="5741359" y="6837403"/>
            <a:ext cx="79444" cy="118380"/>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63" name="Chord 62"/>
          <p:cNvSpPr/>
          <p:nvPr/>
        </p:nvSpPr>
        <p:spPr>
          <a:xfrm rot="14628086" flipH="1">
            <a:off x="5811845" y="6830417"/>
            <a:ext cx="82676" cy="79294"/>
          </a:xfrm>
          <a:prstGeom prst="chord">
            <a:avLst/>
          </a:prstGeom>
          <a:gradFill>
            <a:gsLst>
              <a:gs pos="0">
                <a:schemeClr val="tx1">
                  <a:lumMod val="65000"/>
                  <a:lumOff val="35000"/>
                </a:schemeClr>
              </a:gs>
              <a:gs pos="100000">
                <a:schemeClr val="tx1"/>
              </a:gs>
            </a:gsLst>
          </a:gra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64" name="Chord 63"/>
          <p:cNvSpPr/>
          <p:nvPr/>
        </p:nvSpPr>
        <p:spPr>
          <a:xfrm rot="14259899" flipH="1">
            <a:off x="5737105" y="6839197"/>
            <a:ext cx="82676" cy="79294"/>
          </a:xfrm>
          <a:prstGeom prst="chord">
            <a:avLst/>
          </a:prstGeom>
          <a:gradFill>
            <a:gsLst>
              <a:gs pos="0">
                <a:schemeClr val="tx1">
                  <a:lumMod val="65000"/>
                  <a:lumOff val="35000"/>
                </a:schemeClr>
              </a:gs>
              <a:gs pos="100000">
                <a:schemeClr val="tx1"/>
              </a:gs>
            </a:gsLst>
          </a:gra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65" name="Freeform 64"/>
          <p:cNvSpPr/>
          <p:nvPr/>
        </p:nvSpPr>
        <p:spPr>
          <a:xfrm flipH="1">
            <a:off x="5733941" y="6985877"/>
            <a:ext cx="156483" cy="19703"/>
          </a:xfrm>
          <a:custGeom>
            <a:avLst/>
            <a:gdLst>
              <a:gd name="connsiteX0" fmla="*/ 0 w 301100"/>
              <a:gd name="connsiteY0" fmla="*/ 0 h 46322"/>
              <a:gd name="connsiteX1" fmla="*/ 212314 w 301100"/>
              <a:gd name="connsiteY1" fmla="*/ 46322 h 46322"/>
              <a:gd name="connsiteX2" fmla="*/ 301100 w 301100"/>
              <a:gd name="connsiteY2" fmla="*/ 0 h 46322"/>
              <a:gd name="connsiteX3" fmla="*/ 301100 w 301100"/>
              <a:gd name="connsiteY3" fmla="*/ 0 h 46322"/>
            </a:gdLst>
            <a:ahLst/>
            <a:cxnLst>
              <a:cxn ang="0">
                <a:pos x="connsiteX0" y="connsiteY0"/>
              </a:cxn>
              <a:cxn ang="0">
                <a:pos x="connsiteX1" y="connsiteY1"/>
              </a:cxn>
              <a:cxn ang="0">
                <a:pos x="connsiteX2" y="connsiteY2"/>
              </a:cxn>
              <a:cxn ang="0">
                <a:pos x="connsiteX3" y="connsiteY3"/>
              </a:cxn>
            </a:cxnLst>
            <a:rect l="l" t="t" r="r" b="b"/>
            <a:pathLst>
              <a:path w="301100" h="46322">
                <a:moveTo>
                  <a:pt x="0" y="0"/>
                </a:moveTo>
                <a:cubicBezTo>
                  <a:pt x="81065" y="23161"/>
                  <a:pt x="162131" y="46322"/>
                  <a:pt x="212314" y="46322"/>
                </a:cubicBezTo>
                <a:cubicBezTo>
                  <a:pt x="262497" y="46322"/>
                  <a:pt x="301100" y="0"/>
                  <a:pt x="301100" y="0"/>
                </a:cubicBezTo>
                <a:lnTo>
                  <a:pt x="301100" y="0"/>
                </a:lnTo>
              </a:path>
            </a:pathLst>
          </a:custGeom>
          <a:ln w="12700" cap="rnd" cmpd="sng">
            <a:solidFill>
              <a:schemeClr val="bg1">
                <a:lumMod val="50000"/>
                <a:alpha val="84000"/>
              </a:schemeClr>
            </a:solidFill>
            <a:prstDash val="solid"/>
          </a:ln>
          <a:effectLst>
            <a:innerShdw blurRad="63500" dist="50800" dir="13500000">
              <a:schemeClr val="bg1">
                <a:lumMod val="50000"/>
                <a:alpha val="50000"/>
              </a:schemeClr>
            </a:inn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MumboSSK Bold"/>
            </a:endParaRPr>
          </a:p>
        </p:txBody>
      </p:sp>
      <p:sp>
        <p:nvSpPr>
          <p:cNvPr id="66" name="Freeform 65"/>
          <p:cNvSpPr/>
          <p:nvPr/>
        </p:nvSpPr>
        <p:spPr>
          <a:xfrm rot="1860000" flipH="1">
            <a:off x="5697174" y="6953843"/>
            <a:ext cx="16049" cy="44777"/>
          </a:xfrm>
          <a:custGeom>
            <a:avLst/>
            <a:gdLst>
              <a:gd name="connsiteX0" fmla="*/ 7720 w 30882"/>
              <a:gd name="connsiteY0" fmla="*/ 0 h 115803"/>
              <a:gd name="connsiteX1" fmla="*/ 30882 w 30882"/>
              <a:gd name="connsiteY1" fmla="*/ 88783 h 115803"/>
              <a:gd name="connsiteX2" fmla="*/ 7720 w 30882"/>
              <a:gd name="connsiteY2" fmla="*/ 115803 h 115803"/>
              <a:gd name="connsiteX3" fmla="*/ 7720 w 30882"/>
              <a:gd name="connsiteY3" fmla="*/ 115803 h 115803"/>
              <a:gd name="connsiteX4" fmla="*/ 0 w 30882"/>
              <a:gd name="connsiteY4" fmla="*/ 108083 h 115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82" h="115803">
                <a:moveTo>
                  <a:pt x="7720" y="0"/>
                </a:moveTo>
                <a:cubicBezTo>
                  <a:pt x="19301" y="34741"/>
                  <a:pt x="30882" y="69483"/>
                  <a:pt x="30882" y="88783"/>
                </a:cubicBezTo>
                <a:cubicBezTo>
                  <a:pt x="30882" y="108083"/>
                  <a:pt x="7720" y="115803"/>
                  <a:pt x="7720" y="115803"/>
                </a:cubicBezTo>
                <a:lnTo>
                  <a:pt x="7720" y="115803"/>
                </a:lnTo>
                <a:lnTo>
                  <a:pt x="0" y="108083"/>
                </a:lnTo>
              </a:path>
            </a:pathLst>
          </a:custGeom>
          <a:ln w="12700" cap="rnd" cmpd="sng">
            <a:solidFill>
              <a:schemeClr val="tx1">
                <a:alpha val="58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MumboSSK Bold"/>
            </a:endParaRPr>
          </a:p>
        </p:txBody>
      </p:sp>
      <p:sp>
        <p:nvSpPr>
          <p:cNvPr id="67" name="Oval 66"/>
          <p:cNvSpPr/>
          <p:nvPr/>
        </p:nvSpPr>
        <p:spPr>
          <a:xfrm flipH="1">
            <a:off x="5833883" y="6898671"/>
            <a:ext cx="39637" cy="36974"/>
          </a:xfrm>
          <a:prstGeom prst="ellipse">
            <a:avLst/>
          </a:prstGeom>
          <a:ln w="6350" cmpd="sng">
            <a:solidFill>
              <a:schemeClr val="tx2">
                <a:alpha val="66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68" name="Oval 67"/>
          <p:cNvSpPr/>
          <p:nvPr/>
        </p:nvSpPr>
        <p:spPr>
          <a:xfrm flipH="1">
            <a:off x="5841448" y="6906110"/>
            <a:ext cx="18491" cy="1568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69" name="Oval 68"/>
          <p:cNvSpPr/>
          <p:nvPr/>
        </p:nvSpPr>
        <p:spPr>
          <a:xfrm flipH="1">
            <a:off x="5766149" y="6903951"/>
            <a:ext cx="39637" cy="36974"/>
          </a:xfrm>
          <a:prstGeom prst="ellipse">
            <a:avLst/>
          </a:prstGeom>
          <a:ln w="6350" cmpd="sng">
            <a:solidFill>
              <a:schemeClr val="tx2">
                <a:alpha val="66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70" name="Oval 69"/>
          <p:cNvSpPr/>
          <p:nvPr/>
        </p:nvSpPr>
        <p:spPr>
          <a:xfrm flipH="1">
            <a:off x="5773711" y="6911390"/>
            <a:ext cx="18491" cy="1568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umboSSK Bold"/>
            </a:endParaRPr>
          </a:p>
        </p:txBody>
      </p:sp>
      <p:sp>
        <p:nvSpPr>
          <p:cNvPr id="122" name="Cube 121"/>
          <p:cNvSpPr/>
          <p:nvPr/>
        </p:nvSpPr>
        <p:spPr>
          <a:xfrm rot="10800000" flipH="1" flipV="1">
            <a:off x="114825" y="505674"/>
            <a:ext cx="775596" cy="773804"/>
          </a:xfrm>
          <a:prstGeom prst="cube">
            <a:avLst>
              <a:gd name="adj" fmla="val 0"/>
            </a:avLst>
          </a:prstGeom>
          <a:gradFill flip="none" rotWithShape="1">
            <a:gsLst>
              <a:gs pos="0">
                <a:schemeClr val="tx1">
                  <a:lumMod val="50000"/>
                  <a:lumOff val="50000"/>
                </a:schemeClr>
              </a:gs>
              <a:gs pos="100000">
                <a:schemeClr val="tx1"/>
              </a:gs>
            </a:gsLst>
            <a:lin ang="0" scaled="1"/>
            <a:tileRect/>
          </a:gradFill>
          <a:ln>
            <a:noFill/>
          </a:ln>
          <a:effectLst>
            <a:innerShdw blurRad="63500" dist="50800" dir="8100000">
              <a:prstClr val="black">
                <a:alpha val="50000"/>
              </a:prstClr>
            </a:innerShdw>
          </a:effectLst>
          <a:scene3d>
            <a:camera prst="orthographicFront"/>
            <a:lightRig rig="threePt" dir="t">
              <a:rot lat="0" lon="0" rev="3900000"/>
            </a:lightRig>
          </a:scene3d>
          <a:sp3d prstMaterial="plastic"/>
        </p:spPr>
        <p:style>
          <a:lnRef idx="1">
            <a:schemeClr val="accent1"/>
          </a:lnRef>
          <a:fillRef idx="3">
            <a:schemeClr val="accent1"/>
          </a:fillRef>
          <a:effectRef idx="2">
            <a:schemeClr val="accent1"/>
          </a:effectRef>
          <a:fontRef idx="minor">
            <a:schemeClr val="lt1"/>
          </a:fontRef>
        </p:style>
        <p:txBody>
          <a:bodyPr wrap="none" lIns="0" tIns="0" rIns="0" bIns="45720" rtlCol="0" anchor="ctr"/>
          <a:lstStyle/>
          <a:p>
            <a:pPr algn="ctr"/>
            <a:r>
              <a:rPr lang="en-US" sz="4800" dirty="0" smtClean="0">
                <a:effectLst>
                  <a:glow rad="50800">
                    <a:schemeClr val="bg1">
                      <a:alpha val="49000"/>
                    </a:schemeClr>
                  </a:glow>
                </a:effectLst>
                <a:latin typeface="MumboSSK Bold"/>
                <a:cs typeface="MumboSSK Bold"/>
              </a:rPr>
              <a:t>W</a:t>
            </a:r>
            <a:endParaRPr lang="en-US" sz="2800" dirty="0">
              <a:effectLst>
                <a:glow rad="50800">
                  <a:schemeClr val="bg1">
                    <a:alpha val="49000"/>
                  </a:schemeClr>
                </a:glow>
              </a:effectLst>
              <a:latin typeface="MumboSSK Bold"/>
              <a:cs typeface="MumboSSK Bold"/>
            </a:endParaRPr>
          </a:p>
        </p:txBody>
      </p:sp>
      <p:sp>
        <p:nvSpPr>
          <p:cNvPr id="123" name="Cube 122"/>
          <p:cNvSpPr/>
          <p:nvPr/>
        </p:nvSpPr>
        <p:spPr>
          <a:xfrm rot="10800000" flipH="1" flipV="1">
            <a:off x="949055" y="505674"/>
            <a:ext cx="775596" cy="773804"/>
          </a:xfrm>
          <a:prstGeom prst="cube">
            <a:avLst>
              <a:gd name="adj" fmla="val 0"/>
            </a:avLst>
          </a:prstGeom>
          <a:gradFill flip="none" rotWithShape="1">
            <a:gsLst>
              <a:gs pos="0">
                <a:schemeClr val="tx1">
                  <a:lumMod val="50000"/>
                  <a:lumOff val="50000"/>
                </a:schemeClr>
              </a:gs>
              <a:gs pos="100000">
                <a:schemeClr val="tx1"/>
              </a:gs>
            </a:gsLst>
            <a:lin ang="0" scaled="1"/>
            <a:tileRect/>
          </a:gradFill>
          <a:ln>
            <a:noFill/>
          </a:ln>
          <a:effectLst>
            <a:innerShdw blurRad="63500" dist="50800" dir="8100000">
              <a:prstClr val="black">
                <a:alpha val="50000"/>
              </a:prstClr>
            </a:innerShdw>
          </a:effectLst>
          <a:scene3d>
            <a:camera prst="orthographicFront"/>
            <a:lightRig rig="threePt" dir="t">
              <a:rot lat="0" lon="0" rev="3900000"/>
            </a:lightRig>
          </a:scene3d>
          <a:sp3d prstMaterial="plastic"/>
        </p:spPr>
        <p:style>
          <a:lnRef idx="1">
            <a:schemeClr val="accent1"/>
          </a:lnRef>
          <a:fillRef idx="3">
            <a:schemeClr val="accent1"/>
          </a:fillRef>
          <a:effectRef idx="2">
            <a:schemeClr val="accent1"/>
          </a:effectRef>
          <a:fontRef idx="minor">
            <a:schemeClr val="lt1"/>
          </a:fontRef>
        </p:style>
        <p:txBody>
          <a:bodyPr wrap="none" lIns="0" tIns="0" rIns="0" bIns="45720" rtlCol="0" anchor="ctr"/>
          <a:lstStyle/>
          <a:p>
            <a:pPr algn="ctr"/>
            <a:r>
              <a:rPr lang="en-US" sz="4800" dirty="0">
                <a:effectLst>
                  <a:glow rad="50800">
                    <a:schemeClr val="bg1">
                      <a:alpha val="49000"/>
                    </a:schemeClr>
                  </a:glow>
                </a:effectLst>
                <a:latin typeface="MumboSSK Bold"/>
                <a:cs typeface="MumboSSK Bold"/>
              </a:rPr>
              <a:t>E</a:t>
            </a:r>
            <a:endParaRPr lang="en-US" sz="2800" dirty="0">
              <a:effectLst>
                <a:glow rad="50800">
                  <a:schemeClr val="bg1">
                    <a:alpha val="49000"/>
                  </a:schemeClr>
                </a:glow>
              </a:effectLst>
              <a:latin typeface="MumboSSK Bold"/>
              <a:cs typeface="MumboSSK Bold"/>
            </a:endParaRPr>
          </a:p>
        </p:txBody>
      </p:sp>
      <p:sp>
        <p:nvSpPr>
          <p:cNvPr id="124" name="Cube 123"/>
          <p:cNvSpPr/>
          <p:nvPr/>
        </p:nvSpPr>
        <p:spPr>
          <a:xfrm rot="10800000" flipH="1" flipV="1">
            <a:off x="1783285" y="505674"/>
            <a:ext cx="775596" cy="773804"/>
          </a:xfrm>
          <a:prstGeom prst="cube">
            <a:avLst>
              <a:gd name="adj" fmla="val 0"/>
            </a:avLst>
          </a:prstGeom>
          <a:gradFill flip="none" rotWithShape="1">
            <a:gsLst>
              <a:gs pos="0">
                <a:schemeClr val="tx1">
                  <a:lumMod val="50000"/>
                  <a:lumOff val="50000"/>
                </a:schemeClr>
              </a:gs>
              <a:gs pos="100000">
                <a:schemeClr val="tx1"/>
              </a:gs>
            </a:gsLst>
            <a:lin ang="0" scaled="1"/>
            <a:tileRect/>
          </a:gradFill>
          <a:ln>
            <a:noFill/>
          </a:ln>
          <a:effectLst>
            <a:innerShdw blurRad="63500" dist="50800" dir="8100000">
              <a:prstClr val="black">
                <a:alpha val="50000"/>
              </a:prstClr>
            </a:innerShdw>
          </a:effectLst>
          <a:scene3d>
            <a:camera prst="orthographicFront"/>
            <a:lightRig rig="threePt" dir="t">
              <a:rot lat="0" lon="0" rev="3900000"/>
            </a:lightRig>
          </a:scene3d>
          <a:sp3d prstMaterial="plastic"/>
        </p:spPr>
        <p:style>
          <a:lnRef idx="1">
            <a:schemeClr val="accent1"/>
          </a:lnRef>
          <a:fillRef idx="3">
            <a:schemeClr val="accent1"/>
          </a:fillRef>
          <a:effectRef idx="2">
            <a:schemeClr val="accent1"/>
          </a:effectRef>
          <a:fontRef idx="minor">
            <a:schemeClr val="lt1"/>
          </a:fontRef>
        </p:style>
        <p:txBody>
          <a:bodyPr wrap="none" lIns="0" tIns="0" rIns="0" bIns="45720" rtlCol="0" anchor="ctr"/>
          <a:lstStyle/>
          <a:p>
            <a:pPr algn="ctr"/>
            <a:r>
              <a:rPr lang="en-US" sz="4800" dirty="0" smtClean="0">
                <a:effectLst>
                  <a:glow rad="50800">
                    <a:schemeClr val="bg1">
                      <a:alpha val="49000"/>
                    </a:schemeClr>
                  </a:glow>
                </a:effectLst>
                <a:latin typeface="MumboSSK Bold"/>
                <a:cs typeface="MumboSSK Bold"/>
              </a:rPr>
              <a:t>R</a:t>
            </a:r>
            <a:endParaRPr lang="en-US" sz="2800" dirty="0">
              <a:effectLst>
                <a:glow rad="50800">
                  <a:schemeClr val="bg1">
                    <a:alpha val="49000"/>
                  </a:schemeClr>
                </a:glow>
              </a:effectLst>
              <a:latin typeface="MumboSSK Bold"/>
              <a:cs typeface="MumboSSK Bold"/>
            </a:endParaRPr>
          </a:p>
        </p:txBody>
      </p:sp>
      <p:sp>
        <p:nvSpPr>
          <p:cNvPr id="125" name="Cube 124"/>
          <p:cNvSpPr/>
          <p:nvPr/>
        </p:nvSpPr>
        <p:spPr>
          <a:xfrm rot="10800000" flipH="1" flipV="1">
            <a:off x="2617515" y="505674"/>
            <a:ext cx="775596" cy="773804"/>
          </a:xfrm>
          <a:prstGeom prst="cube">
            <a:avLst>
              <a:gd name="adj" fmla="val 0"/>
            </a:avLst>
          </a:prstGeom>
          <a:gradFill flip="none" rotWithShape="1">
            <a:gsLst>
              <a:gs pos="0">
                <a:schemeClr val="tx1">
                  <a:lumMod val="50000"/>
                  <a:lumOff val="50000"/>
                </a:schemeClr>
              </a:gs>
              <a:gs pos="100000">
                <a:schemeClr val="tx1"/>
              </a:gs>
            </a:gsLst>
            <a:lin ang="0" scaled="1"/>
            <a:tileRect/>
          </a:gradFill>
          <a:ln>
            <a:noFill/>
          </a:ln>
          <a:effectLst>
            <a:innerShdw blurRad="63500" dist="50800" dir="8100000">
              <a:prstClr val="black">
                <a:alpha val="50000"/>
              </a:prstClr>
            </a:innerShdw>
          </a:effectLst>
          <a:scene3d>
            <a:camera prst="orthographicFront"/>
            <a:lightRig rig="threePt" dir="t">
              <a:rot lat="0" lon="0" rev="3900000"/>
            </a:lightRig>
          </a:scene3d>
          <a:sp3d prstMaterial="plastic"/>
        </p:spPr>
        <p:style>
          <a:lnRef idx="1">
            <a:schemeClr val="accent1"/>
          </a:lnRef>
          <a:fillRef idx="3">
            <a:schemeClr val="accent1"/>
          </a:fillRef>
          <a:effectRef idx="2">
            <a:schemeClr val="accent1"/>
          </a:effectRef>
          <a:fontRef idx="minor">
            <a:schemeClr val="lt1"/>
          </a:fontRef>
        </p:style>
        <p:txBody>
          <a:bodyPr wrap="none" lIns="0" tIns="0" rIns="0" bIns="45720" rtlCol="0" anchor="ctr"/>
          <a:lstStyle/>
          <a:p>
            <a:pPr algn="ctr"/>
            <a:r>
              <a:rPr lang="en-US" sz="4800" dirty="0" smtClean="0">
                <a:effectLst>
                  <a:glow rad="50800">
                    <a:schemeClr val="bg1">
                      <a:alpha val="49000"/>
                    </a:schemeClr>
                  </a:glow>
                </a:effectLst>
                <a:latin typeface="MumboSSK Bold"/>
                <a:cs typeface="MumboSSK Bold"/>
              </a:rPr>
              <a:t>M</a:t>
            </a:r>
            <a:endParaRPr lang="en-US" sz="2800" dirty="0">
              <a:effectLst>
                <a:glow rad="50800">
                  <a:schemeClr val="bg1">
                    <a:alpha val="49000"/>
                  </a:schemeClr>
                </a:glow>
              </a:effectLst>
              <a:latin typeface="MumboSSK Bold"/>
              <a:cs typeface="MumboSSK Bold"/>
            </a:endParaRPr>
          </a:p>
        </p:txBody>
      </p:sp>
      <p:sp>
        <p:nvSpPr>
          <p:cNvPr id="126" name="Cube 125"/>
          <p:cNvSpPr/>
          <p:nvPr/>
        </p:nvSpPr>
        <p:spPr>
          <a:xfrm rot="10800000" flipH="1" flipV="1">
            <a:off x="3451745" y="505674"/>
            <a:ext cx="775596" cy="773804"/>
          </a:xfrm>
          <a:prstGeom prst="cube">
            <a:avLst>
              <a:gd name="adj" fmla="val 0"/>
            </a:avLst>
          </a:prstGeom>
          <a:gradFill flip="none" rotWithShape="1">
            <a:gsLst>
              <a:gs pos="0">
                <a:schemeClr val="tx1">
                  <a:lumMod val="50000"/>
                  <a:lumOff val="50000"/>
                </a:schemeClr>
              </a:gs>
              <a:gs pos="100000">
                <a:schemeClr val="tx1"/>
              </a:gs>
            </a:gsLst>
            <a:lin ang="0" scaled="1"/>
            <a:tileRect/>
          </a:gradFill>
          <a:ln>
            <a:noFill/>
          </a:ln>
          <a:effectLst>
            <a:innerShdw blurRad="63500" dist="50800" dir="8100000">
              <a:prstClr val="black">
                <a:alpha val="50000"/>
              </a:prstClr>
            </a:innerShdw>
          </a:effectLst>
          <a:scene3d>
            <a:camera prst="orthographicFront"/>
            <a:lightRig rig="threePt" dir="t">
              <a:rot lat="0" lon="0" rev="3900000"/>
            </a:lightRig>
          </a:scene3d>
          <a:sp3d prstMaterial="plastic"/>
        </p:spPr>
        <p:style>
          <a:lnRef idx="1">
            <a:schemeClr val="accent1"/>
          </a:lnRef>
          <a:fillRef idx="3">
            <a:schemeClr val="accent1"/>
          </a:fillRef>
          <a:effectRef idx="2">
            <a:schemeClr val="accent1"/>
          </a:effectRef>
          <a:fontRef idx="minor">
            <a:schemeClr val="lt1"/>
          </a:fontRef>
        </p:style>
        <p:txBody>
          <a:bodyPr wrap="none" lIns="0" tIns="0" rIns="0" bIns="45720" rtlCol="0" anchor="ctr"/>
          <a:lstStyle/>
          <a:p>
            <a:pPr algn="ctr"/>
            <a:r>
              <a:rPr lang="en-US" sz="4800" dirty="0">
                <a:effectLst>
                  <a:glow rad="50800">
                    <a:schemeClr val="bg1">
                      <a:alpha val="49000"/>
                    </a:schemeClr>
                  </a:glow>
                </a:effectLst>
                <a:latin typeface="MumboSSK Bold"/>
                <a:cs typeface="MumboSSK Bold"/>
              </a:rPr>
              <a:t>I</a:t>
            </a:r>
            <a:endParaRPr lang="en-US" sz="2800" dirty="0">
              <a:effectLst>
                <a:glow rad="50800">
                  <a:schemeClr val="bg1">
                    <a:alpha val="49000"/>
                  </a:schemeClr>
                </a:glow>
              </a:effectLst>
              <a:latin typeface="MumboSSK Bold"/>
              <a:cs typeface="MumboSSK Bold"/>
            </a:endParaRPr>
          </a:p>
        </p:txBody>
      </p:sp>
      <p:sp>
        <p:nvSpPr>
          <p:cNvPr id="127" name="Cube 126"/>
          <p:cNvSpPr/>
          <p:nvPr/>
        </p:nvSpPr>
        <p:spPr>
          <a:xfrm rot="10800000" flipH="1" flipV="1">
            <a:off x="4285975" y="505674"/>
            <a:ext cx="775596" cy="773804"/>
          </a:xfrm>
          <a:prstGeom prst="cube">
            <a:avLst>
              <a:gd name="adj" fmla="val 0"/>
            </a:avLst>
          </a:prstGeom>
          <a:gradFill flip="none" rotWithShape="1">
            <a:gsLst>
              <a:gs pos="0">
                <a:schemeClr val="tx1">
                  <a:lumMod val="50000"/>
                  <a:lumOff val="50000"/>
                </a:schemeClr>
              </a:gs>
              <a:gs pos="100000">
                <a:schemeClr val="tx1"/>
              </a:gs>
            </a:gsLst>
            <a:lin ang="0" scaled="1"/>
            <a:tileRect/>
          </a:gradFill>
          <a:ln>
            <a:noFill/>
          </a:ln>
          <a:effectLst>
            <a:innerShdw blurRad="63500" dist="50800" dir="8100000">
              <a:prstClr val="black">
                <a:alpha val="50000"/>
              </a:prstClr>
            </a:innerShdw>
          </a:effectLst>
          <a:scene3d>
            <a:camera prst="orthographicFront"/>
            <a:lightRig rig="threePt" dir="t">
              <a:rot lat="0" lon="0" rev="3900000"/>
            </a:lightRig>
          </a:scene3d>
          <a:sp3d prstMaterial="plastic"/>
        </p:spPr>
        <p:style>
          <a:lnRef idx="1">
            <a:schemeClr val="accent1"/>
          </a:lnRef>
          <a:fillRef idx="3">
            <a:schemeClr val="accent1"/>
          </a:fillRef>
          <a:effectRef idx="2">
            <a:schemeClr val="accent1"/>
          </a:effectRef>
          <a:fontRef idx="minor">
            <a:schemeClr val="lt1"/>
          </a:fontRef>
        </p:style>
        <p:txBody>
          <a:bodyPr wrap="none" lIns="0" tIns="0" rIns="0" bIns="45720" rtlCol="0" anchor="ctr"/>
          <a:lstStyle/>
          <a:p>
            <a:pPr algn="ctr"/>
            <a:r>
              <a:rPr lang="en-US" sz="4800" dirty="0" smtClean="0">
                <a:effectLst>
                  <a:glow rad="50800">
                    <a:schemeClr val="bg1">
                      <a:alpha val="49000"/>
                    </a:schemeClr>
                  </a:glow>
                </a:effectLst>
                <a:latin typeface="MumboSSK Bold"/>
                <a:cs typeface="MumboSSK Bold"/>
              </a:rPr>
              <a:t>N</a:t>
            </a:r>
            <a:endParaRPr lang="en-US" sz="2800" dirty="0">
              <a:effectLst>
                <a:glow rad="50800">
                  <a:schemeClr val="bg1">
                    <a:alpha val="49000"/>
                  </a:schemeClr>
                </a:glow>
              </a:effectLst>
              <a:latin typeface="MumboSSK Bold"/>
              <a:cs typeface="MumboSSK Bold"/>
            </a:endParaRPr>
          </a:p>
        </p:txBody>
      </p:sp>
      <p:sp>
        <p:nvSpPr>
          <p:cNvPr id="128" name="Cube 127"/>
          <p:cNvSpPr/>
          <p:nvPr/>
        </p:nvSpPr>
        <p:spPr>
          <a:xfrm rot="10800000" flipH="1" flipV="1">
            <a:off x="5120205" y="505674"/>
            <a:ext cx="775596" cy="773804"/>
          </a:xfrm>
          <a:prstGeom prst="cube">
            <a:avLst>
              <a:gd name="adj" fmla="val 0"/>
            </a:avLst>
          </a:prstGeom>
          <a:gradFill flip="none" rotWithShape="1">
            <a:gsLst>
              <a:gs pos="0">
                <a:schemeClr val="tx1">
                  <a:lumMod val="50000"/>
                  <a:lumOff val="50000"/>
                </a:schemeClr>
              </a:gs>
              <a:gs pos="100000">
                <a:schemeClr val="tx1"/>
              </a:gs>
            </a:gsLst>
            <a:lin ang="0" scaled="1"/>
            <a:tileRect/>
          </a:gradFill>
          <a:ln>
            <a:noFill/>
          </a:ln>
          <a:effectLst>
            <a:innerShdw blurRad="63500" dist="50800" dir="8100000">
              <a:prstClr val="black">
                <a:alpha val="50000"/>
              </a:prstClr>
            </a:innerShdw>
          </a:effectLst>
          <a:scene3d>
            <a:camera prst="orthographicFront"/>
            <a:lightRig rig="threePt" dir="t">
              <a:rot lat="0" lon="0" rev="3900000"/>
            </a:lightRig>
          </a:scene3d>
          <a:sp3d prstMaterial="plastic"/>
        </p:spPr>
        <p:style>
          <a:lnRef idx="1">
            <a:schemeClr val="accent1"/>
          </a:lnRef>
          <a:fillRef idx="3">
            <a:schemeClr val="accent1"/>
          </a:fillRef>
          <a:effectRef idx="2">
            <a:schemeClr val="accent1"/>
          </a:effectRef>
          <a:fontRef idx="minor">
            <a:schemeClr val="lt1"/>
          </a:fontRef>
        </p:style>
        <p:txBody>
          <a:bodyPr wrap="none" lIns="0" tIns="0" rIns="0" bIns="45720" rtlCol="0" anchor="ctr"/>
          <a:lstStyle/>
          <a:p>
            <a:pPr algn="ctr"/>
            <a:r>
              <a:rPr lang="en-US" sz="4800" dirty="0">
                <a:effectLst>
                  <a:glow rad="50800">
                    <a:schemeClr val="bg1">
                      <a:alpha val="49000"/>
                    </a:schemeClr>
                  </a:glow>
                </a:effectLst>
                <a:latin typeface="MumboSSK Bold"/>
                <a:cs typeface="MumboSSK Bold"/>
              </a:rPr>
              <a:t>A</a:t>
            </a:r>
            <a:endParaRPr lang="en-US" sz="2800" dirty="0">
              <a:effectLst>
                <a:glow rad="50800">
                  <a:schemeClr val="bg1">
                    <a:alpha val="49000"/>
                  </a:schemeClr>
                </a:glow>
              </a:effectLst>
              <a:latin typeface="MumboSSK Bold"/>
              <a:cs typeface="MumboSSK Bold"/>
            </a:endParaRPr>
          </a:p>
        </p:txBody>
      </p:sp>
      <p:sp>
        <p:nvSpPr>
          <p:cNvPr id="129" name="Cube 128"/>
          <p:cNvSpPr/>
          <p:nvPr/>
        </p:nvSpPr>
        <p:spPr>
          <a:xfrm rot="10800000" flipH="1" flipV="1">
            <a:off x="5954437" y="505674"/>
            <a:ext cx="775596" cy="773804"/>
          </a:xfrm>
          <a:prstGeom prst="cube">
            <a:avLst>
              <a:gd name="adj" fmla="val 0"/>
            </a:avLst>
          </a:prstGeom>
          <a:gradFill flip="none" rotWithShape="1">
            <a:gsLst>
              <a:gs pos="0">
                <a:schemeClr val="tx1">
                  <a:lumMod val="50000"/>
                  <a:lumOff val="50000"/>
                </a:schemeClr>
              </a:gs>
              <a:gs pos="100000">
                <a:schemeClr val="tx1"/>
              </a:gs>
            </a:gsLst>
            <a:lin ang="0" scaled="1"/>
            <a:tileRect/>
          </a:gradFill>
          <a:ln>
            <a:noFill/>
          </a:ln>
          <a:effectLst>
            <a:innerShdw blurRad="63500" dist="50800" dir="8100000">
              <a:prstClr val="black">
                <a:alpha val="50000"/>
              </a:prstClr>
            </a:innerShdw>
          </a:effectLst>
          <a:scene3d>
            <a:camera prst="orthographicFront"/>
            <a:lightRig rig="threePt" dir="t">
              <a:rot lat="0" lon="0" rev="3900000"/>
            </a:lightRig>
          </a:scene3d>
          <a:sp3d prstMaterial="plastic"/>
        </p:spPr>
        <p:style>
          <a:lnRef idx="1">
            <a:schemeClr val="accent1"/>
          </a:lnRef>
          <a:fillRef idx="3">
            <a:schemeClr val="accent1"/>
          </a:fillRef>
          <a:effectRef idx="2">
            <a:schemeClr val="accent1"/>
          </a:effectRef>
          <a:fontRef idx="minor">
            <a:schemeClr val="lt1"/>
          </a:fontRef>
        </p:style>
        <p:txBody>
          <a:bodyPr wrap="none" lIns="0" tIns="0" rIns="0" bIns="45720" rtlCol="0" anchor="ctr"/>
          <a:lstStyle/>
          <a:p>
            <a:pPr algn="ctr"/>
            <a:r>
              <a:rPr lang="en-US" sz="4800" dirty="0">
                <a:effectLst>
                  <a:glow rad="50800">
                    <a:schemeClr val="bg1">
                      <a:alpha val="49000"/>
                    </a:schemeClr>
                  </a:glow>
                </a:effectLst>
                <a:latin typeface="MumboSSK Bold"/>
                <a:cs typeface="MumboSSK Bold"/>
              </a:rPr>
              <a:t>L</a:t>
            </a:r>
            <a:endParaRPr lang="en-US" sz="2800" dirty="0">
              <a:effectLst>
                <a:glow rad="50800">
                  <a:schemeClr val="bg1">
                    <a:alpha val="49000"/>
                  </a:schemeClr>
                </a:glow>
              </a:effectLst>
              <a:latin typeface="MumboSSK Bold"/>
              <a:cs typeface="MumboSSK Bold"/>
            </a:endParaRPr>
          </a:p>
        </p:txBody>
      </p:sp>
      <p:sp>
        <p:nvSpPr>
          <p:cNvPr id="130" name="Cube 129"/>
          <p:cNvSpPr/>
          <p:nvPr/>
        </p:nvSpPr>
        <p:spPr>
          <a:xfrm rot="10800000" flipH="1" flipV="1">
            <a:off x="114826" y="1460194"/>
            <a:ext cx="775596" cy="773804"/>
          </a:xfrm>
          <a:prstGeom prst="cube">
            <a:avLst>
              <a:gd name="adj" fmla="val 0"/>
            </a:avLst>
          </a:prstGeom>
          <a:gradFill flip="none" rotWithShape="1">
            <a:gsLst>
              <a:gs pos="0">
                <a:schemeClr val="tx1">
                  <a:lumMod val="50000"/>
                  <a:lumOff val="50000"/>
                </a:schemeClr>
              </a:gs>
              <a:gs pos="100000">
                <a:schemeClr val="tx1"/>
              </a:gs>
            </a:gsLst>
            <a:lin ang="0" scaled="1"/>
            <a:tileRect/>
          </a:gradFill>
          <a:ln>
            <a:noFill/>
          </a:ln>
          <a:effectLst>
            <a:innerShdw blurRad="63500" dist="50800" dir="8100000">
              <a:prstClr val="black">
                <a:alpha val="50000"/>
              </a:prstClr>
            </a:innerShdw>
          </a:effectLst>
          <a:scene3d>
            <a:camera prst="orthographicFront"/>
            <a:lightRig rig="threePt" dir="t">
              <a:rot lat="0" lon="0" rev="3900000"/>
            </a:lightRig>
          </a:scene3d>
          <a:sp3d prstMaterial="plastic"/>
        </p:spPr>
        <p:style>
          <a:lnRef idx="1">
            <a:schemeClr val="accent1"/>
          </a:lnRef>
          <a:fillRef idx="3">
            <a:schemeClr val="accent1"/>
          </a:fillRef>
          <a:effectRef idx="2">
            <a:schemeClr val="accent1"/>
          </a:effectRef>
          <a:fontRef idx="minor">
            <a:schemeClr val="lt1"/>
          </a:fontRef>
        </p:style>
        <p:txBody>
          <a:bodyPr wrap="none" lIns="0" tIns="0" rIns="0" bIns="45720" rtlCol="0" anchor="ctr"/>
          <a:lstStyle/>
          <a:p>
            <a:pPr algn="ctr"/>
            <a:r>
              <a:rPr lang="en-US" sz="4800" dirty="0">
                <a:effectLst>
                  <a:glow rad="50800">
                    <a:schemeClr val="bg1">
                      <a:alpha val="49000"/>
                    </a:schemeClr>
                  </a:glow>
                </a:effectLst>
                <a:latin typeface="MumboSSK Bold"/>
                <a:cs typeface="MumboSSK Bold"/>
              </a:rPr>
              <a:t>M</a:t>
            </a:r>
            <a:endParaRPr lang="en-US" sz="2800" dirty="0">
              <a:effectLst>
                <a:glow rad="50800">
                  <a:schemeClr val="bg1">
                    <a:alpha val="49000"/>
                  </a:schemeClr>
                </a:glow>
              </a:effectLst>
              <a:latin typeface="MumboSSK Bold"/>
              <a:cs typeface="MumboSSK Bold"/>
            </a:endParaRPr>
          </a:p>
        </p:txBody>
      </p:sp>
      <p:sp>
        <p:nvSpPr>
          <p:cNvPr id="131" name="Cube 130"/>
          <p:cNvSpPr/>
          <p:nvPr/>
        </p:nvSpPr>
        <p:spPr>
          <a:xfrm rot="10800000" flipH="1" flipV="1">
            <a:off x="949056" y="1460194"/>
            <a:ext cx="775596" cy="773804"/>
          </a:xfrm>
          <a:prstGeom prst="cube">
            <a:avLst>
              <a:gd name="adj" fmla="val 0"/>
            </a:avLst>
          </a:prstGeom>
          <a:gradFill flip="none" rotWithShape="1">
            <a:gsLst>
              <a:gs pos="0">
                <a:schemeClr val="tx1">
                  <a:lumMod val="50000"/>
                  <a:lumOff val="50000"/>
                </a:schemeClr>
              </a:gs>
              <a:gs pos="100000">
                <a:schemeClr val="tx1"/>
              </a:gs>
            </a:gsLst>
            <a:lin ang="0" scaled="1"/>
            <a:tileRect/>
          </a:gradFill>
          <a:ln>
            <a:noFill/>
          </a:ln>
          <a:effectLst>
            <a:innerShdw blurRad="63500" dist="50800" dir="8100000">
              <a:prstClr val="black">
                <a:alpha val="50000"/>
              </a:prstClr>
            </a:innerShdw>
          </a:effectLst>
          <a:scene3d>
            <a:camera prst="orthographicFront"/>
            <a:lightRig rig="threePt" dir="t">
              <a:rot lat="0" lon="0" rev="3900000"/>
            </a:lightRig>
          </a:scene3d>
          <a:sp3d prstMaterial="plastic"/>
        </p:spPr>
        <p:style>
          <a:lnRef idx="1">
            <a:schemeClr val="accent1"/>
          </a:lnRef>
          <a:fillRef idx="3">
            <a:schemeClr val="accent1"/>
          </a:fillRef>
          <a:effectRef idx="2">
            <a:schemeClr val="accent1"/>
          </a:effectRef>
          <a:fontRef idx="minor">
            <a:schemeClr val="lt1"/>
          </a:fontRef>
        </p:style>
        <p:txBody>
          <a:bodyPr wrap="none" lIns="0" tIns="0" rIns="0" bIns="45720" rtlCol="0" anchor="ctr"/>
          <a:lstStyle/>
          <a:p>
            <a:pPr algn="ctr"/>
            <a:r>
              <a:rPr lang="en-US" sz="4800" dirty="0">
                <a:effectLst>
                  <a:glow rad="50800">
                    <a:schemeClr val="bg1">
                      <a:alpha val="49000"/>
                    </a:schemeClr>
                  </a:glow>
                </a:effectLst>
                <a:latin typeface="MumboSSK Bold"/>
                <a:cs typeface="MumboSSK Bold"/>
              </a:rPr>
              <a:t>A</a:t>
            </a:r>
            <a:endParaRPr lang="en-US" sz="2800" dirty="0">
              <a:effectLst>
                <a:glow rad="50800">
                  <a:schemeClr val="bg1">
                    <a:alpha val="49000"/>
                  </a:schemeClr>
                </a:glow>
              </a:effectLst>
              <a:latin typeface="MumboSSK Bold"/>
              <a:cs typeface="MumboSSK Bold"/>
            </a:endParaRPr>
          </a:p>
        </p:txBody>
      </p:sp>
      <p:sp>
        <p:nvSpPr>
          <p:cNvPr id="132" name="Cube 131"/>
          <p:cNvSpPr/>
          <p:nvPr/>
        </p:nvSpPr>
        <p:spPr>
          <a:xfrm rot="10800000" flipH="1" flipV="1">
            <a:off x="1783286" y="1460194"/>
            <a:ext cx="775596" cy="773804"/>
          </a:xfrm>
          <a:prstGeom prst="cube">
            <a:avLst>
              <a:gd name="adj" fmla="val 0"/>
            </a:avLst>
          </a:prstGeom>
          <a:gradFill flip="none" rotWithShape="1">
            <a:gsLst>
              <a:gs pos="0">
                <a:schemeClr val="tx1">
                  <a:lumMod val="50000"/>
                  <a:lumOff val="50000"/>
                </a:schemeClr>
              </a:gs>
              <a:gs pos="100000">
                <a:schemeClr val="tx1"/>
              </a:gs>
            </a:gsLst>
            <a:lin ang="0" scaled="1"/>
            <a:tileRect/>
          </a:gradFill>
          <a:ln>
            <a:noFill/>
          </a:ln>
          <a:effectLst>
            <a:innerShdw blurRad="63500" dist="50800" dir="8100000">
              <a:prstClr val="black">
                <a:alpha val="50000"/>
              </a:prstClr>
            </a:innerShdw>
          </a:effectLst>
          <a:scene3d>
            <a:camera prst="orthographicFront"/>
            <a:lightRig rig="threePt" dir="t">
              <a:rot lat="0" lon="0" rev="3900000"/>
            </a:lightRig>
          </a:scene3d>
          <a:sp3d prstMaterial="plastic"/>
        </p:spPr>
        <p:style>
          <a:lnRef idx="1">
            <a:schemeClr val="accent1"/>
          </a:lnRef>
          <a:fillRef idx="3">
            <a:schemeClr val="accent1"/>
          </a:fillRef>
          <a:effectRef idx="2">
            <a:schemeClr val="accent1"/>
          </a:effectRef>
          <a:fontRef idx="minor">
            <a:schemeClr val="lt1"/>
          </a:fontRef>
        </p:style>
        <p:txBody>
          <a:bodyPr wrap="none" lIns="0" tIns="0" rIns="0" bIns="45720" rtlCol="0" anchor="ctr"/>
          <a:lstStyle/>
          <a:p>
            <a:pPr algn="ctr"/>
            <a:r>
              <a:rPr lang="en-US" sz="4800" dirty="0">
                <a:effectLst>
                  <a:glow rad="50800">
                    <a:schemeClr val="bg1">
                      <a:alpha val="49000"/>
                    </a:schemeClr>
                  </a:glow>
                </a:effectLst>
                <a:latin typeface="MumboSSK Bold"/>
                <a:cs typeface="MumboSSK Bold"/>
              </a:rPr>
              <a:t>S</a:t>
            </a:r>
            <a:endParaRPr lang="en-US" sz="2800" dirty="0">
              <a:effectLst>
                <a:glow rad="50800">
                  <a:schemeClr val="bg1">
                    <a:alpha val="49000"/>
                  </a:schemeClr>
                </a:glow>
              </a:effectLst>
              <a:latin typeface="MumboSSK Bold"/>
              <a:cs typeface="MumboSSK Bold"/>
            </a:endParaRPr>
          </a:p>
        </p:txBody>
      </p:sp>
      <p:sp>
        <p:nvSpPr>
          <p:cNvPr id="133" name="Cube 132"/>
          <p:cNvSpPr/>
          <p:nvPr/>
        </p:nvSpPr>
        <p:spPr>
          <a:xfrm rot="10800000" flipH="1" flipV="1">
            <a:off x="2617516" y="1460194"/>
            <a:ext cx="775596" cy="773804"/>
          </a:xfrm>
          <a:prstGeom prst="cube">
            <a:avLst>
              <a:gd name="adj" fmla="val 0"/>
            </a:avLst>
          </a:prstGeom>
          <a:gradFill flip="none" rotWithShape="1">
            <a:gsLst>
              <a:gs pos="0">
                <a:schemeClr val="tx1">
                  <a:lumMod val="50000"/>
                  <a:lumOff val="50000"/>
                </a:schemeClr>
              </a:gs>
              <a:gs pos="100000">
                <a:schemeClr val="tx1"/>
              </a:gs>
            </a:gsLst>
            <a:lin ang="0" scaled="1"/>
            <a:tileRect/>
          </a:gradFill>
          <a:ln>
            <a:noFill/>
          </a:ln>
          <a:effectLst>
            <a:innerShdw blurRad="63500" dist="50800" dir="8100000">
              <a:prstClr val="black">
                <a:alpha val="50000"/>
              </a:prstClr>
            </a:innerShdw>
          </a:effectLst>
          <a:scene3d>
            <a:camera prst="orthographicFront"/>
            <a:lightRig rig="threePt" dir="t">
              <a:rot lat="0" lon="0" rev="3900000"/>
            </a:lightRig>
          </a:scene3d>
          <a:sp3d prstMaterial="plastic"/>
        </p:spPr>
        <p:style>
          <a:lnRef idx="1">
            <a:schemeClr val="accent1"/>
          </a:lnRef>
          <a:fillRef idx="3">
            <a:schemeClr val="accent1"/>
          </a:fillRef>
          <a:effectRef idx="2">
            <a:schemeClr val="accent1"/>
          </a:effectRef>
          <a:fontRef idx="minor">
            <a:schemeClr val="lt1"/>
          </a:fontRef>
        </p:style>
        <p:txBody>
          <a:bodyPr wrap="none" lIns="0" tIns="0" rIns="0" bIns="45720" rtlCol="0" anchor="ctr"/>
          <a:lstStyle/>
          <a:p>
            <a:pPr algn="ctr"/>
            <a:r>
              <a:rPr lang="en-US" sz="4800" dirty="0">
                <a:effectLst>
                  <a:glow rad="50800">
                    <a:schemeClr val="bg1">
                      <a:alpha val="49000"/>
                    </a:schemeClr>
                  </a:glow>
                </a:effectLst>
                <a:latin typeface="MumboSSK Bold"/>
                <a:cs typeface="MumboSSK Bold"/>
              </a:rPr>
              <a:t>T</a:t>
            </a:r>
            <a:endParaRPr lang="en-US" sz="2800" dirty="0">
              <a:effectLst>
                <a:glow rad="50800">
                  <a:schemeClr val="bg1">
                    <a:alpha val="49000"/>
                  </a:schemeClr>
                </a:glow>
              </a:effectLst>
              <a:latin typeface="MumboSSK Bold"/>
              <a:cs typeface="MumboSSK Bold"/>
            </a:endParaRPr>
          </a:p>
        </p:txBody>
      </p:sp>
      <p:sp>
        <p:nvSpPr>
          <p:cNvPr id="134" name="Cube 133"/>
          <p:cNvSpPr/>
          <p:nvPr/>
        </p:nvSpPr>
        <p:spPr>
          <a:xfrm rot="10800000" flipH="1" flipV="1">
            <a:off x="3451746" y="1460194"/>
            <a:ext cx="775596" cy="773804"/>
          </a:xfrm>
          <a:prstGeom prst="cube">
            <a:avLst>
              <a:gd name="adj" fmla="val 0"/>
            </a:avLst>
          </a:prstGeom>
          <a:gradFill flip="none" rotWithShape="1">
            <a:gsLst>
              <a:gs pos="0">
                <a:schemeClr val="tx1">
                  <a:lumMod val="50000"/>
                  <a:lumOff val="50000"/>
                </a:schemeClr>
              </a:gs>
              <a:gs pos="100000">
                <a:schemeClr val="tx1"/>
              </a:gs>
            </a:gsLst>
            <a:lin ang="0" scaled="1"/>
            <a:tileRect/>
          </a:gradFill>
          <a:ln>
            <a:noFill/>
          </a:ln>
          <a:effectLst>
            <a:innerShdw blurRad="63500" dist="50800" dir="8100000">
              <a:prstClr val="black">
                <a:alpha val="50000"/>
              </a:prstClr>
            </a:innerShdw>
          </a:effectLst>
          <a:scene3d>
            <a:camera prst="orthographicFront"/>
            <a:lightRig rig="threePt" dir="t">
              <a:rot lat="0" lon="0" rev="3900000"/>
            </a:lightRig>
          </a:scene3d>
          <a:sp3d prstMaterial="plastic"/>
        </p:spPr>
        <p:style>
          <a:lnRef idx="1">
            <a:schemeClr val="accent1"/>
          </a:lnRef>
          <a:fillRef idx="3">
            <a:schemeClr val="accent1"/>
          </a:fillRef>
          <a:effectRef idx="2">
            <a:schemeClr val="accent1"/>
          </a:effectRef>
          <a:fontRef idx="minor">
            <a:schemeClr val="lt1"/>
          </a:fontRef>
        </p:style>
        <p:txBody>
          <a:bodyPr wrap="none" lIns="0" tIns="0" rIns="0" bIns="45720" rtlCol="0" anchor="ctr"/>
          <a:lstStyle/>
          <a:p>
            <a:pPr algn="ctr"/>
            <a:r>
              <a:rPr lang="en-US" sz="4800" dirty="0" smtClean="0">
                <a:effectLst>
                  <a:glow rad="50800">
                    <a:schemeClr val="bg1">
                      <a:alpha val="49000"/>
                    </a:schemeClr>
                  </a:glow>
                </a:effectLst>
                <a:latin typeface="MumboSSK Bold"/>
                <a:cs typeface="MumboSSK Bold"/>
              </a:rPr>
              <a:t>E</a:t>
            </a:r>
            <a:endParaRPr lang="en-US" sz="2800" dirty="0">
              <a:effectLst>
                <a:glow rad="50800">
                  <a:schemeClr val="bg1">
                    <a:alpha val="49000"/>
                  </a:schemeClr>
                </a:glow>
              </a:effectLst>
              <a:latin typeface="MumboSSK Bold"/>
              <a:cs typeface="MumboSSK Bold"/>
            </a:endParaRPr>
          </a:p>
        </p:txBody>
      </p:sp>
      <p:sp>
        <p:nvSpPr>
          <p:cNvPr id="135" name="Cube 134"/>
          <p:cNvSpPr/>
          <p:nvPr/>
        </p:nvSpPr>
        <p:spPr>
          <a:xfrm rot="10800000" flipH="1" flipV="1">
            <a:off x="4285976" y="1460194"/>
            <a:ext cx="775596" cy="773804"/>
          </a:xfrm>
          <a:prstGeom prst="cube">
            <a:avLst>
              <a:gd name="adj" fmla="val 0"/>
            </a:avLst>
          </a:prstGeom>
          <a:gradFill flip="none" rotWithShape="1">
            <a:gsLst>
              <a:gs pos="0">
                <a:schemeClr val="tx1">
                  <a:lumMod val="50000"/>
                  <a:lumOff val="50000"/>
                </a:schemeClr>
              </a:gs>
              <a:gs pos="100000">
                <a:schemeClr val="tx1"/>
              </a:gs>
            </a:gsLst>
            <a:lin ang="0" scaled="1"/>
            <a:tileRect/>
          </a:gradFill>
          <a:ln>
            <a:noFill/>
          </a:ln>
          <a:effectLst>
            <a:innerShdw blurRad="63500" dist="50800" dir="8100000">
              <a:prstClr val="black">
                <a:alpha val="50000"/>
              </a:prstClr>
            </a:innerShdw>
          </a:effectLst>
          <a:scene3d>
            <a:camera prst="orthographicFront"/>
            <a:lightRig rig="threePt" dir="t">
              <a:rot lat="0" lon="0" rev="3900000"/>
            </a:lightRig>
          </a:scene3d>
          <a:sp3d prstMaterial="plastic"/>
        </p:spPr>
        <p:style>
          <a:lnRef idx="1">
            <a:schemeClr val="accent1"/>
          </a:lnRef>
          <a:fillRef idx="3">
            <a:schemeClr val="accent1"/>
          </a:fillRef>
          <a:effectRef idx="2">
            <a:schemeClr val="accent1"/>
          </a:effectRef>
          <a:fontRef idx="minor">
            <a:schemeClr val="lt1"/>
          </a:fontRef>
        </p:style>
        <p:txBody>
          <a:bodyPr wrap="none" lIns="0" tIns="0" rIns="0" bIns="45720" rtlCol="0" anchor="ctr"/>
          <a:lstStyle/>
          <a:p>
            <a:pPr algn="ctr"/>
            <a:r>
              <a:rPr lang="en-US" sz="4800" dirty="0">
                <a:effectLst>
                  <a:glow rad="50800">
                    <a:schemeClr val="bg1">
                      <a:alpha val="49000"/>
                    </a:schemeClr>
                  </a:glow>
                </a:effectLst>
                <a:latin typeface="MumboSSK Bold"/>
                <a:cs typeface="MumboSSK Bold"/>
              </a:rPr>
              <a:t>R</a:t>
            </a:r>
            <a:endParaRPr lang="en-US" sz="2800" dirty="0">
              <a:effectLst>
                <a:glow rad="50800">
                  <a:schemeClr val="bg1">
                    <a:alpha val="49000"/>
                  </a:schemeClr>
                </a:glow>
              </a:effectLst>
              <a:latin typeface="MumboSSK Bold"/>
              <a:cs typeface="MumboSSK Bold"/>
            </a:endParaRPr>
          </a:p>
        </p:txBody>
      </p:sp>
      <p:sp>
        <p:nvSpPr>
          <p:cNvPr id="136" name="Cube 135"/>
          <p:cNvSpPr/>
          <p:nvPr/>
        </p:nvSpPr>
        <p:spPr>
          <a:xfrm rot="10800000" flipH="1" flipV="1">
            <a:off x="5120206" y="1460194"/>
            <a:ext cx="775596" cy="773804"/>
          </a:xfrm>
          <a:prstGeom prst="cube">
            <a:avLst>
              <a:gd name="adj" fmla="val 0"/>
            </a:avLst>
          </a:prstGeom>
          <a:gradFill flip="none" rotWithShape="1">
            <a:gsLst>
              <a:gs pos="0">
                <a:schemeClr val="tx1">
                  <a:lumMod val="50000"/>
                  <a:lumOff val="50000"/>
                </a:schemeClr>
              </a:gs>
              <a:gs pos="100000">
                <a:schemeClr val="tx1"/>
              </a:gs>
            </a:gsLst>
            <a:lin ang="0" scaled="1"/>
            <a:tileRect/>
          </a:gradFill>
          <a:ln>
            <a:noFill/>
          </a:ln>
          <a:effectLst>
            <a:innerShdw blurRad="63500" dist="50800" dir="8100000">
              <a:prstClr val="black">
                <a:alpha val="50000"/>
              </a:prstClr>
            </a:innerShdw>
          </a:effectLst>
          <a:scene3d>
            <a:camera prst="orthographicFront"/>
            <a:lightRig rig="threePt" dir="t">
              <a:rot lat="0" lon="0" rev="3900000"/>
            </a:lightRig>
          </a:scene3d>
          <a:sp3d prstMaterial="plastic"/>
        </p:spPr>
        <p:style>
          <a:lnRef idx="1">
            <a:schemeClr val="accent1"/>
          </a:lnRef>
          <a:fillRef idx="3">
            <a:schemeClr val="accent1"/>
          </a:fillRef>
          <a:effectRef idx="2">
            <a:schemeClr val="accent1"/>
          </a:effectRef>
          <a:fontRef idx="minor">
            <a:schemeClr val="lt1"/>
          </a:fontRef>
        </p:style>
        <p:txBody>
          <a:bodyPr wrap="none" lIns="0" tIns="0" rIns="0" bIns="45720" rtlCol="0" anchor="ctr"/>
          <a:lstStyle/>
          <a:p>
            <a:pPr algn="ctr"/>
            <a:r>
              <a:rPr lang="en-US" sz="5400" dirty="0" smtClean="0">
                <a:effectLst>
                  <a:glow rad="50800">
                    <a:schemeClr val="bg1">
                      <a:alpha val="49000"/>
                    </a:schemeClr>
                  </a:glow>
                </a:effectLst>
                <a:latin typeface="MumboSSK Bold"/>
                <a:cs typeface="MumboSSK Bold"/>
              </a:rPr>
              <a:t>'</a:t>
            </a:r>
            <a:endParaRPr lang="en-US" sz="5400" dirty="0">
              <a:effectLst>
                <a:glow rad="50800">
                  <a:schemeClr val="bg1">
                    <a:alpha val="49000"/>
                  </a:schemeClr>
                </a:glow>
              </a:effectLst>
              <a:latin typeface="MumboSSK Bold"/>
              <a:cs typeface="MumboSSK Bold"/>
            </a:endParaRPr>
          </a:p>
        </p:txBody>
      </p:sp>
      <p:sp>
        <p:nvSpPr>
          <p:cNvPr id="137" name="Cube 136"/>
          <p:cNvSpPr/>
          <p:nvPr/>
        </p:nvSpPr>
        <p:spPr>
          <a:xfrm rot="10800000" flipH="1" flipV="1">
            <a:off x="5954437" y="1460194"/>
            <a:ext cx="775596" cy="773804"/>
          </a:xfrm>
          <a:prstGeom prst="cube">
            <a:avLst>
              <a:gd name="adj" fmla="val 0"/>
            </a:avLst>
          </a:prstGeom>
          <a:gradFill flip="none" rotWithShape="1">
            <a:gsLst>
              <a:gs pos="0">
                <a:schemeClr val="tx1">
                  <a:lumMod val="50000"/>
                  <a:lumOff val="50000"/>
                </a:schemeClr>
              </a:gs>
              <a:gs pos="100000">
                <a:schemeClr val="tx1"/>
              </a:gs>
            </a:gsLst>
            <a:lin ang="0" scaled="1"/>
            <a:tileRect/>
          </a:gradFill>
          <a:ln>
            <a:noFill/>
          </a:ln>
          <a:effectLst>
            <a:innerShdw blurRad="63500" dist="50800" dir="8100000">
              <a:prstClr val="black">
                <a:alpha val="50000"/>
              </a:prstClr>
            </a:innerShdw>
          </a:effectLst>
          <a:scene3d>
            <a:camera prst="orthographicFront"/>
            <a:lightRig rig="threePt" dir="t">
              <a:rot lat="0" lon="0" rev="3900000"/>
            </a:lightRig>
          </a:scene3d>
          <a:sp3d prstMaterial="plastic"/>
        </p:spPr>
        <p:style>
          <a:lnRef idx="1">
            <a:schemeClr val="accent1"/>
          </a:lnRef>
          <a:fillRef idx="3">
            <a:schemeClr val="accent1"/>
          </a:fillRef>
          <a:effectRef idx="2">
            <a:schemeClr val="accent1"/>
          </a:effectRef>
          <a:fontRef idx="minor">
            <a:schemeClr val="lt1"/>
          </a:fontRef>
        </p:style>
        <p:txBody>
          <a:bodyPr wrap="none" lIns="0" tIns="0" rIns="0" bIns="45720" rtlCol="0" anchor="ctr"/>
          <a:lstStyle/>
          <a:p>
            <a:pPr algn="ctr"/>
            <a:r>
              <a:rPr lang="en-US" sz="4800" dirty="0" smtClean="0">
                <a:effectLst>
                  <a:glow rad="50800">
                    <a:schemeClr val="bg1">
                      <a:alpha val="49000"/>
                    </a:schemeClr>
                  </a:glow>
                </a:effectLst>
                <a:latin typeface="MumboSSK Bold"/>
                <a:cs typeface="MumboSSK Bold"/>
              </a:rPr>
              <a:t>S</a:t>
            </a:r>
            <a:endParaRPr lang="en-US" sz="2800" dirty="0">
              <a:effectLst>
                <a:glow rad="50800">
                  <a:schemeClr val="bg1">
                    <a:alpha val="49000"/>
                  </a:schemeClr>
                </a:glow>
              </a:effectLst>
              <a:latin typeface="MumboSSK Bold"/>
              <a:cs typeface="MumboSSK Bold"/>
            </a:endParaRPr>
          </a:p>
        </p:txBody>
      </p:sp>
      <p:sp>
        <p:nvSpPr>
          <p:cNvPr id="138" name="Cube 137"/>
          <p:cNvSpPr/>
          <p:nvPr/>
        </p:nvSpPr>
        <p:spPr>
          <a:xfrm rot="10800000" flipH="1" flipV="1">
            <a:off x="114825" y="2439456"/>
            <a:ext cx="775596" cy="773804"/>
          </a:xfrm>
          <a:prstGeom prst="cube">
            <a:avLst>
              <a:gd name="adj" fmla="val 0"/>
            </a:avLst>
          </a:prstGeom>
          <a:gradFill flip="none" rotWithShape="1">
            <a:gsLst>
              <a:gs pos="0">
                <a:schemeClr val="tx1">
                  <a:lumMod val="50000"/>
                  <a:lumOff val="50000"/>
                </a:schemeClr>
              </a:gs>
              <a:gs pos="100000">
                <a:schemeClr val="tx1"/>
              </a:gs>
            </a:gsLst>
            <a:lin ang="0" scaled="1"/>
            <a:tileRect/>
          </a:gradFill>
          <a:ln>
            <a:noFill/>
          </a:ln>
          <a:effectLst>
            <a:innerShdw blurRad="63500" dist="50800" dir="8100000">
              <a:prstClr val="black">
                <a:alpha val="50000"/>
              </a:prstClr>
            </a:innerShdw>
          </a:effectLst>
          <a:scene3d>
            <a:camera prst="orthographicFront"/>
            <a:lightRig rig="threePt" dir="t">
              <a:rot lat="0" lon="0" rev="3900000"/>
            </a:lightRig>
          </a:scene3d>
          <a:sp3d prstMaterial="plastic"/>
        </p:spPr>
        <p:style>
          <a:lnRef idx="1">
            <a:schemeClr val="accent1"/>
          </a:lnRef>
          <a:fillRef idx="3">
            <a:schemeClr val="accent1"/>
          </a:fillRef>
          <a:effectRef idx="2">
            <a:schemeClr val="accent1"/>
          </a:effectRef>
          <a:fontRef idx="minor">
            <a:schemeClr val="lt1"/>
          </a:fontRef>
        </p:style>
        <p:txBody>
          <a:bodyPr wrap="none" lIns="0" tIns="0" rIns="0" bIns="45720" rtlCol="0" anchor="ctr"/>
          <a:lstStyle/>
          <a:p>
            <a:pPr algn="ctr"/>
            <a:r>
              <a:rPr lang="en-US" sz="4800" dirty="0">
                <a:effectLst>
                  <a:glow rad="50800">
                    <a:schemeClr val="bg1">
                      <a:alpha val="49000"/>
                    </a:schemeClr>
                  </a:glow>
                </a:effectLst>
                <a:latin typeface="MumboSSK Bold"/>
                <a:cs typeface="MumboSSK Bold"/>
              </a:rPr>
              <a:t>H</a:t>
            </a:r>
            <a:endParaRPr lang="en-US" sz="2800" dirty="0">
              <a:effectLst>
                <a:glow rad="50800">
                  <a:schemeClr val="bg1">
                    <a:alpha val="49000"/>
                  </a:schemeClr>
                </a:glow>
              </a:effectLst>
              <a:latin typeface="MumboSSK Bold"/>
              <a:cs typeface="MumboSSK Bold"/>
            </a:endParaRPr>
          </a:p>
        </p:txBody>
      </p:sp>
      <p:sp>
        <p:nvSpPr>
          <p:cNvPr id="139" name="Cube 138"/>
          <p:cNvSpPr/>
          <p:nvPr/>
        </p:nvSpPr>
        <p:spPr>
          <a:xfrm rot="10800000" flipH="1" flipV="1">
            <a:off x="949055" y="2439456"/>
            <a:ext cx="775596" cy="773804"/>
          </a:xfrm>
          <a:prstGeom prst="cube">
            <a:avLst>
              <a:gd name="adj" fmla="val 0"/>
            </a:avLst>
          </a:prstGeom>
          <a:gradFill flip="none" rotWithShape="1">
            <a:gsLst>
              <a:gs pos="0">
                <a:schemeClr val="tx1">
                  <a:lumMod val="50000"/>
                  <a:lumOff val="50000"/>
                </a:schemeClr>
              </a:gs>
              <a:gs pos="100000">
                <a:schemeClr val="tx1"/>
              </a:gs>
            </a:gsLst>
            <a:lin ang="0" scaled="1"/>
            <a:tileRect/>
          </a:gradFill>
          <a:ln>
            <a:noFill/>
          </a:ln>
          <a:effectLst>
            <a:innerShdw blurRad="63500" dist="50800" dir="8100000">
              <a:prstClr val="black">
                <a:alpha val="50000"/>
              </a:prstClr>
            </a:innerShdw>
          </a:effectLst>
          <a:scene3d>
            <a:camera prst="orthographicFront"/>
            <a:lightRig rig="threePt" dir="t">
              <a:rot lat="0" lon="0" rev="3900000"/>
            </a:lightRig>
          </a:scene3d>
          <a:sp3d prstMaterial="plastic"/>
        </p:spPr>
        <p:style>
          <a:lnRef idx="1">
            <a:schemeClr val="accent1"/>
          </a:lnRef>
          <a:fillRef idx="3">
            <a:schemeClr val="accent1"/>
          </a:fillRef>
          <a:effectRef idx="2">
            <a:schemeClr val="accent1"/>
          </a:effectRef>
          <a:fontRef idx="minor">
            <a:schemeClr val="lt1"/>
          </a:fontRef>
        </p:style>
        <p:txBody>
          <a:bodyPr wrap="none" lIns="0" tIns="0" rIns="0" bIns="45720" rtlCol="0" anchor="ctr"/>
          <a:lstStyle/>
          <a:p>
            <a:pPr algn="ctr"/>
            <a:r>
              <a:rPr lang="en-US" sz="4800" dirty="0" smtClean="0">
                <a:effectLst>
                  <a:glow rad="50800">
                    <a:schemeClr val="bg1">
                      <a:alpha val="49000"/>
                    </a:schemeClr>
                  </a:glow>
                </a:effectLst>
                <a:latin typeface="MumboSSK Bold"/>
                <a:cs typeface="MumboSSK Bold"/>
              </a:rPr>
              <a:t>A</a:t>
            </a:r>
            <a:endParaRPr lang="en-US" sz="2800" dirty="0">
              <a:effectLst>
                <a:glow rad="50800">
                  <a:schemeClr val="bg1">
                    <a:alpha val="49000"/>
                  </a:schemeClr>
                </a:glow>
              </a:effectLst>
              <a:latin typeface="MumboSSK Bold"/>
              <a:cs typeface="MumboSSK Bold"/>
            </a:endParaRPr>
          </a:p>
        </p:txBody>
      </p:sp>
      <p:sp>
        <p:nvSpPr>
          <p:cNvPr id="140" name="Cube 139"/>
          <p:cNvSpPr/>
          <p:nvPr/>
        </p:nvSpPr>
        <p:spPr>
          <a:xfrm rot="10800000" flipH="1" flipV="1">
            <a:off x="1783285" y="2439456"/>
            <a:ext cx="775596" cy="773804"/>
          </a:xfrm>
          <a:prstGeom prst="cube">
            <a:avLst>
              <a:gd name="adj" fmla="val 0"/>
            </a:avLst>
          </a:prstGeom>
          <a:gradFill flip="none" rotWithShape="1">
            <a:gsLst>
              <a:gs pos="0">
                <a:schemeClr val="tx1">
                  <a:lumMod val="50000"/>
                  <a:lumOff val="50000"/>
                </a:schemeClr>
              </a:gs>
              <a:gs pos="100000">
                <a:schemeClr val="tx1"/>
              </a:gs>
            </a:gsLst>
            <a:lin ang="0" scaled="1"/>
            <a:tileRect/>
          </a:gradFill>
          <a:ln>
            <a:noFill/>
          </a:ln>
          <a:effectLst>
            <a:innerShdw blurRad="63500" dist="50800" dir="8100000">
              <a:prstClr val="black">
                <a:alpha val="50000"/>
              </a:prstClr>
            </a:innerShdw>
          </a:effectLst>
          <a:scene3d>
            <a:camera prst="orthographicFront"/>
            <a:lightRig rig="threePt" dir="t">
              <a:rot lat="0" lon="0" rev="3900000"/>
            </a:lightRig>
          </a:scene3d>
          <a:sp3d prstMaterial="plastic"/>
        </p:spPr>
        <p:style>
          <a:lnRef idx="1">
            <a:schemeClr val="accent1"/>
          </a:lnRef>
          <a:fillRef idx="3">
            <a:schemeClr val="accent1"/>
          </a:fillRef>
          <a:effectRef idx="2">
            <a:schemeClr val="accent1"/>
          </a:effectRef>
          <a:fontRef idx="minor">
            <a:schemeClr val="lt1"/>
          </a:fontRef>
        </p:style>
        <p:txBody>
          <a:bodyPr wrap="none" lIns="0" tIns="0" rIns="0" bIns="45720" rtlCol="0" anchor="ctr"/>
          <a:lstStyle/>
          <a:p>
            <a:pPr algn="ctr"/>
            <a:r>
              <a:rPr lang="en-US" sz="4800" dirty="0" smtClean="0">
                <a:effectLst>
                  <a:glow rad="50800">
                    <a:schemeClr val="bg1">
                      <a:alpha val="49000"/>
                    </a:schemeClr>
                  </a:glow>
                </a:effectLst>
                <a:latin typeface="MumboSSK Bold"/>
                <a:cs typeface="MumboSSK Bold"/>
              </a:rPr>
              <a:t>N</a:t>
            </a:r>
            <a:endParaRPr lang="en-US" sz="2800" dirty="0">
              <a:effectLst>
                <a:glow rad="50800">
                  <a:schemeClr val="bg1">
                    <a:alpha val="49000"/>
                  </a:schemeClr>
                </a:glow>
              </a:effectLst>
              <a:latin typeface="MumboSSK Bold"/>
              <a:cs typeface="MumboSSK Bold"/>
            </a:endParaRPr>
          </a:p>
        </p:txBody>
      </p:sp>
      <p:sp>
        <p:nvSpPr>
          <p:cNvPr id="141" name="Cube 140"/>
          <p:cNvSpPr/>
          <p:nvPr/>
        </p:nvSpPr>
        <p:spPr>
          <a:xfrm rot="10800000" flipH="1" flipV="1">
            <a:off x="2617515" y="2439456"/>
            <a:ext cx="775596" cy="773804"/>
          </a:xfrm>
          <a:prstGeom prst="cube">
            <a:avLst>
              <a:gd name="adj" fmla="val 0"/>
            </a:avLst>
          </a:prstGeom>
          <a:gradFill flip="none" rotWithShape="1">
            <a:gsLst>
              <a:gs pos="0">
                <a:schemeClr val="tx1">
                  <a:lumMod val="50000"/>
                  <a:lumOff val="50000"/>
                </a:schemeClr>
              </a:gs>
              <a:gs pos="100000">
                <a:schemeClr val="tx1"/>
              </a:gs>
            </a:gsLst>
            <a:lin ang="0" scaled="1"/>
            <a:tileRect/>
          </a:gradFill>
          <a:ln>
            <a:noFill/>
          </a:ln>
          <a:effectLst>
            <a:innerShdw blurRad="63500" dist="50800" dir="8100000">
              <a:prstClr val="black">
                <a:alpha val="50000"/>
              </a:prstClr>
            </a:innerShdw>
          </a:effectLst>
          <a:scene3d>
            <a:camera prst="orthographicFront"/>
            <a:lightRig rig="threePt" dir="t">
              <a:rot lat="0" lon="0" rev="3900000"/>
            </a:lightRig>
          </a:scene3d>
          <a:sp3d prstMaterial="plastic"/>
        </p:spPr>
        <p:style>
          <a:lnRef idx="1">
            <a:schemeClr val="accent1"/>
          </a:lnRef>
          <a:fillRef idx="3">
            <a:schemeClr val="accent1"/>
          </a:fillRef>
          <a:effectRef idx="2">
            <a:schemeClr val="accent1"/>
          </a:effectRef>
          <a:fontRef idx="minor">
            <a:schemeClr val="lt1"/>
          </a:fontRef>
        </p:style>
        <p:txBody>
          <a:bodyPr wrap="none" lIns="0" tIns="0" rIns="0" bIns="45720" rtlCol="0" anchor="ctr"/>
          <a:lstStyle/>
          <a:p>
            <a:pPr algn="ctr"/>
            <a:r>
              <a:rPr lang="en-US" sz="4800" dirty="0" smtClean="0">
                <a:effectLst>
                  <a:glow rad="50800">
                    <a:schemeClr val="bg1">
                      <a:alpha val="49000"/>
                    </a:schemeClr>
                  </a:glow>
                </a:effectLst>
                <a:latin typeface="MumboSSK Bold"/>
                <a:cs typeface="MumboSSK Bold"/>
              </a:rPr>
              <a:t>D</a:t>
            </a:r>
            <a:endParaRPr lang="en-US" sz="2800" dirty="0">
              <a:effectLst>
                <a:glow rad="50800">
                  <a:schemeClr val="bg1">
                    <a:alpha val="49000"/>
                  </a:schemeClr>
                </a:glow>
              </a:effectLst>
              <a:latin typeface="MumboSSK Bold"/>
              <a:cs typeface="MumboSSK Bold"/>
            </a:endParaRPr>
          </a:p>
        </p:txBody>
      </p:sp>
      <p:sp>
        <p:nvSpPr>
          <p:cNvPr id="142" name="Cube 141"/>
          <p:cNvSpPr/>
          <p:nvPr/>
        </p:nvSpPr>
        <p:spPr>
          <a:xfrm rot="10800000" flipH="1" flipV="1">
            <a:off x="3451745" y="2439456"/>
            <a:ext cx="775596" cy="773804"/>
          </a:xfrm>
          <a:prstGeom prst="cube">
            <a:avLst>
              <a:gd name="adj" fmla="val 0"/>
            </a:avLst>
          </a:prstGeom>
          <a:gradFill flip="none" rotWithShape="1">
            <a:gsLst>
              <a:gs pos="0">
                <a:schemeClr val="tx1">
                  <a:lumMod val="50000"/>
                  <a:lumOff val="50000"/>
                </a:schemeClr>
              </a:gs>
              <a:gs pos="100000">
                <a:schemeClr val="tx1"/>
              </a:gs>
            </a:gsLst>
            <a:lin ang="0" scaled="1"/>
            <a:tileRect/>
          </a:gradFill>
          <a:ln>
            <a:noFill/>
          </a:ln>
          <a:effectLst>
            <a:innerShdw blurRad="63500" dist="50800" dir="8100000">
              <a:prstClr val="black">
                <a:alpha val="50000"/>
              </a:prstClr>
            </a:innerShdw>
          </a:effectLst>
          <a:scene3d>
            <a:camera prst="orthographicFront"/>
            <a:lightRig rig="threePt" dir="t">
              <a:rot lat="0" lon="0" rev="3900000"/>
            </a:lightRig>
          </a:scene3d>
          <a:sp3d prstMaterial="plastic"/>
        </p:spPr>
        <p:style>
          <a:lnRef idx="1">
            <a:schemeClr val="accent1"/>
          </a:lnRef>
          <a:fillRef idx="3">
            <a:schemeClr val="accent1"/>
          </a:fillRef>
          <a:effectRef idx="2">
            <a:schemeClr val="accent1"/>
          </a:effectRef>
          <a:fontRef idx="minor">
            <a:schemeClr val="lt1"/>
          </a:fontRef>
        </p:style>
        <p:txBody>
          <a:bodyPr wrap="none" lIns="0" tIns="0" rIns="0" bIns="45720" rtlCol="0" anchor="ctr"/>
          <a:lstStyle/>
          <a:p>
            <a:pPr algn="ctr"/>
            <a:r>
              <a:rPr lang="en-US" sz="4800" dirty="0" smtClean="0">
                <a:effectLst>
                  <a:glow rad="50800">
                    <a:schemeClr val="bg1">
                      <a:alpha val="49000"/>
                    </a:schemeClr>
                  </a:glow>
                </a:effectLst>
                <a:latin typeface="MumboSSK Bold"/>
                <a:cs typeface="MumboSSK Bold"/>
              </a:rPr>
              <a:t>B</a:t>
            </a:r>
            <a:endParaRPr lang="en-US" sz="2800" dirty="0">
              <a:effectLst>
                <a:glow rad="50800">
                  <a:schemeClr val="bg1">
                    <a:alpha val="49000"/>
                  </a:schemeClr>
                </a:glow>
              </a:effectLst>
              <a:latin typeface="MumboSSK Bold"/>
              <a:cs typeface="MumboSSK Bold"/>
            </a:endParaRPr>
          </a:p>
        </p:txBody>
      </p:sp>
      <p:sp>
        <p:nvSpPr>
          <p:cNvPr id="143" name="Cube 142"/>
          <p:cNvSpPr/>
          <p:nvPr/>
        </p:nvSpPr>
        <p:spPr>
          <a:xfrm rot="10800000" flipH="1" flipV="1">
            <a:off x="4285975" y="2439456"/>
            <a:ext cx="775596" cy="773804"/>
          </a:xfrm>
          <a:prstGeom prst="cube">
            <a:avLst>
              <a:gd name="adj" fmla="val 0"/>
            </a:avLst>
          </a:prstGeom>
          <a:gradFill flip="none" rotWithShape="1">
            <a:gsLst>
              <a:gs pos="0">
                <a:schemeClr val="tx1">
                  <a:lumMod val="50000"/>
                  <a:lumOff val="50000"/>
                </a:schemeClr>
              </a:gs>
              <a:gs pos="100000">
                <a:schemeClr val="tx1"/>
              </a:gs>
            </a:gsLst>
            <a:lin ang="0" scaled="1"/>
            <a:tileRect/>
          </a:gradFill>
          <a:ln>
            <a:noFill/>
          </a:ln>
          <a:effectLst>
            <a:innerShdw blurRad="63500" dist="50800" dir="8100000">
              <a:prstClr val="black">
                <a:alpha val="50000"/>
              </a:prstClr>
            </a:innerShdw>
          </a:effectLst>
          <a:scene3d>
            <a:camera prst="orthographicFront"/>
            <a:lightRig rig="threePt" dir="t">
              <a:rot lat="0" lon="0" rev="3900000"/>
            </a:lightRig>
          </a:scene3d>
          <a:sp3d prstMaterial="plastic"/>
        </p:spPr>
        <p:style>
          <a:lnRef idx="1">
            <a:schemeClr val="accent1"/>
          </a:lnRef>
          <a:fillRef idx="3">
            <a:schemeClr val="accent1"/>
          </a:fillRef>
          <a:effectRef idx="2">
            <a:schemeClr val="accent1"/>
          </a:effectRef>
          <a:fontRef idx="minor">
            <a:schemeClr val="lt1"/>
          </a:fontRef>
        </p:style>
        <p:txBody>
          <a:bodyPr wrap="none" lIns="0" tIns="0" rIns="0" bIns="45720" rtlCol="0" anchor="ctr"/>
          <a:lstStyle/>
          <a:p>
            <a:pPr algn="ctr"/>
            <a:r>
              <a:rPr lang="en-US" sz="4800" dirty="0" smtClean="0">
                <a:effectLst>
                  <a:glow rad="50800">
                    <a:schemeClr val="bg1">
                      <a:alpha val="49000"/>
                    </a:schemeClr>
                  </a:glow>
                </a:effectLst>
                <a:latin typeface="MumboSSK Bold"/>
                <a:cs typeface="MumboSSK Bold"/>
              </a:rPr>
              <a:t>O</a:t>
            </a:r>
            <a:endParaRPr lang="en-US" sz="2800" dirty="0">
              <a:effectLst>
                <a:glow rad="50800">
                  <a:schemeClr val="bg1">
                    <a:alpha val="49000"/>
                  </a:schemeClr>
                </a:glow>
              </a:effectLst>
              <a:latin typeface="MumboSSK Bold"/>
              <a:cs typeface="MumboSSK Bold"/>
            </a:endParaRPr>
          </a:p>
        </p:txBody>
      </p:sp>
      <p:sp>
        <p:nvSpPr>
          <p:cNvPr id="144" name="Cube 143"/>
          <p:cNvSpPr/>
          <p:nvPr/>
        </p:nvSpPr>
        <p:spPr>
          <a:xfrm rot="10800000" flipH="1" flipV="1">
            <a:off x="5120205" y="2439456"/>
            <a:ext cx="775596" cy="773804"/>
          </a:xfrm>
          <a:prstGeom prst="cube">
            <a:avLst>
              <a:gd name="adj" fmla="val 0"/>
            </a:avLst>
          </a:prstGeom>
          <a:gradFill flip="none" rotWithShape="1">
            <a:gsLst>
              <a:gs pos="0">
                <a:schemeClr val="tx1">
                  <a:lumMod val="50000"/>
                  <a:lumOff val="50000"/>
                </a:schemeClr>
              </a:gs>
              <a:gs pos="100000">
                <a:schemeClr val="tx1"/>
              </a:gs>
            </a:gsLst>
            <a:lin ang="0" scaled="1"/>
            <a:tileRect/>
          </a:gradFill>
          <a:ln>
            <a:noFill/>
          </a:ln>
          <a:effectLst>
            <a:innerShdw blurRad="63500" dist="50800" dir="8100000">
              <a:prstClr val="black">
                <a:alpha val="50000"/>
              </a:prstClr>
            </a:innerShdw>
          </a:effectLst>
          <a:scene3d>
            <a:camera prst="orthographicFront"/>
            <a:lightRig rig="threePt" dir="t">
              <a:rot lat="0" lon="0" rev="3900000"/>
            </a:lightRig>
          </a:scene3d>
          <a:sp3d prstMaterial="plastic"/>
        </p:spPr>
        <p:style>
          <a:lnRef idx="1">
            <a:schemeClr val="accent1"/>
          </a:lnRef>
          <a:fillRef idx="3">
            <a:schemeClr val="accent1"/>
          </a:fillRef>
          <a:effectRef idx="2">
            <a:schemeClr val="accent1"/>
          </a:effectRef>
          <a:fontRef idx="minor">
            <a:schemeClr val="lt1"/>
          </a:fontRef>
        </p:style>
        <p:txBody>
          <a:bodyPr wrap="none" lIns="0" tIns="0" rIns="0" bIns="45720" rtlCol="0" anchor="ctr"/>
          <a:lstStyle/>
          <a:p>
            <a:pPr algn="ctr"/>
            <a:r>
              <a:rPr lang="en-US" sz="4800" dirty="0">
                <a:effectLst>
                  <a:glow rad="50800">
                    <a:schemeClr val="bg1">
                      <a:alpha val="49000"/>
                    </a:schemeClr>
                  </a:glow>
                </a:effectLst>
                <a:latin typeface="MumboSSK Bold"/>
                <a:cs typeface="MumboSSK Bold"/>
              </a:rPr>
              <a:t>O</a:t>
            </a:r>
            <a:endParaRPr lang="en-US" sz="2800" dirty="0">
              <a:effectLst>
                <a:glow rad="50800">
                  <a:schemeClr val="bg1">
                    <a:alpha val="49000"/>
                  </a:schemeClr>
                </a:glow>
              </a:effectLst>
              <a:latin typeface="MumboSSK Bold"/>
              <a:cs typeface="MumboSSK Bold"/>
            </a:endParaRPr>
          </a:p>
        </p:txBody>
      </p:sp>
      <p:sp>
        <p:nvSpPr>
          <p:cNvPr id="145" name="Cube 144"/>
          <p:cNvSpPr/>
          <p:nvPr/>
        </p:nvSpPr>
        <p:spPr>
          <a:xfrm rot="10800000" flipH="1" flipV="1">
            <a:off x="5954437" y="2439456"/>
            <a:ext cx="775596" cy="773804"/>
          </a:xfrm>
          <a:prstGeom prst="cube">
            <a:avLst>
              <a:gd name="adj" fmla="val 0"/>
            </a:avLst>
          </a:prstGeom>
          <a:gradFill flip="none" rotWithShape="1">
            <a:gsLst>
              <a:gs pos="0">
                <a:schemeClr val="tx1">
                  <a:lumMod val="50000"/>
                  <a:lumOff val="50000"/>
                </a:schemeClr>
              </a:gs>
              <a:gs pos="100000">
                <a:schemeClr val="tx1"/>
              </a:gs>
            </a:gsLst>
            <a:lin ang="0" scaled="1"/>
            <a:tileRect/>
          </a:gradFill>
          <a:ln>
            <a:noFill/>
          </a:ln>
          <a:effectLst>
            <a:innerShdw blurRad="63500" dist="50800" dir="8100000">
              <a:prstClr val="black">
                <a:alpha val="50000"/>
              </a:prstClr>
            </a:innerShdw>
          </a:effectLst>
          <a:scene3d>
            <a:camera prst="orthographicFront"/>
            <a:lightRig rig="threePt" dir="t">
              <a:rot lat="0" lon="0" rev="3900000"/>
            </a:lightRig>
          </a:scene3d>
          <a:sp3d prstMaterial="plastic"/>
        </p:spPr>
        <p:style>
          <a:lnRef idx="1">
            <a:schemeClr val="accent1"/>
          </a:lnRef>
          <a:fillRef idx="3">
            <a:schemeClr val="accent1"/>
          </a:fillRef>
          <a:effectRef idx="2">
            <a:schemeClr val="accent1"/>
          </a:effectRef>
          <a:fontRef idx="minor">
            <a:schemeClr val="lt1"/>
          </a:fontRef>
        </p:style>
        <p:txBody>
          <a:bodyPr wrap="none" lIns="0" tIns="0" rIns="0" bIns="45720" rtlCol="0" anchor="ctr"/>
          <a:lstStyle/>
          <a:p>
            <a:pPr algn="ctr"/>
            <a:r>
              <a:rPr lang="en-US" sz="4800" dirty="0" smtClean="0">
                <a:effectLst>
                  <a:glow rad="50800">
                    <a:schemeClr val="bg1">
                      <a:alpha val="49000"/>
                    </a:schemeClr>
                  </a:glow>
                </a:effectLst>
                <a:latin typeface="MumboSSK Bold"/>
                <a:cs typeface="MumboSSK Bold"/>
              </a:rPr>
              <a:t>K</a:t>
            </a:r>
            <a:endParaRPr lang="en-US" sz="2800" dirty="0">
              <a:effectLst>
                <a:glow rad="50800">
                  <a:schemeClr val="bg1">
                    <a:alpha val="49000"/>
                  </a:schemeClr>
                </a:glow>
              </a:effectLst>
              <a:latin typeface="MumboSSK Bold"/>
              <a:cs typeface="MumboSSK Bold"/>
            </a:endParaRPr>
          </a:p>
        </p:txBody>
      </p:sp>
      <p:sp>
        <p:nvSpPr>
          <p:cNvPr id="149" name="Rectangle 148"/>
          <p:cNvSpPr/>
          <p:nvPr/>
        </p:nvSpPr>
        <p:spPr>
          <a:xfrm>
            <a:off x="2322521" y="8855429"/>
            <a:ext cx="2212958" cy="23435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solidFill>
                  <a:srgbClr val="0D0D0D">
                    <a:alpha val="55000"/>
                  </a:srgbClr>
                </a:solidFill>
                <a:latin typeface="MumboSSK Bold"/>
                <a:cs typeface="MumboSSK Bold"/>
              </a:rPr>
              <a:t>Copyright </a:t>
            </a:r>
            <a:r>
              <a:rPr lang="en-US" sz="1000" dirty="0" smtClean="0">
                <a:solidFill>
                  <a:srgbClr val="0D0D0D">
                    <a:alpha val="55000"/>
                  </a:srgbClr>
                </a:solidFill>
                <a:latin typeface="MumboSSK Bold"/>
                <a:cs typeface="MumboSSK Bold"/>
              </a:rPr>
              <a:t>2013 </a:t>
            </a:r>
            <a:r>
              <a:rPr lang="en-US" sz="1000" dirty="0">
                <a:solidFill>
                  <a:srgbClr val="0D0D0D">
                    <a:alpha val="55000"/>
                  </a:srgbClr>
                </a:solidFill>
                <a:latin typeface="MumboSSK Bold"/>
                <a:cs typeface="MumboSSK Bold"/>
              </a:rPr>
              <a:t>Mark Masse </a:t>
            </a:r>
          </a:p>
        </p:txBody>
      </p:sp>
      <p:sp>
        <p:nvSpPr>
          <p:cNvPr id="71" name="Rectangle 70"/>
          <p:cNvSpPr/>
          <p:nvPr/>
        </p:nvSpPr>
        <p:spPr>
          <a:xfrm>
            <a:off x="114826" y="3358121"/>
            <a:ext cx="6453578" cy="1386366"/>
          </a:xfrm>
          <a:prstGeom prst="rect">
            <a:avLst/>
          </a:prstGeom>
          <a:noFill/>
          <a:ln w="38100" cmpd="sng">
            <a:noFill/>
          </a:ln>
          <a:effectLst>
            <a:softEdge rad="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200" dirty="0" smtClean="0">
              <a:solidFill>
                <a:schemeClr val="tx1"/>
              </a:solidFill>
              <a:latin typeface="American Typewriter"/>
              <a:cs typeface="American Typewriter"/>
            </a:endParaRPr>
          </a:p>
          <a:p>
            <a:pPr algn="ctr"/>
            <a:r>
              <a:rPr lang="en-US" sz="1200" dirty="0" smtClean="0">
                <a:solidFill>
                  <a:schemeClr val="tx1"/>
                </a:solidFill>
                <a:latin typeface="American Typewriter"/>
                <a:cs typeface="American Typewriter"/>
              </a:rPr>
              <a:t>Version 1.0</a:t>
            </a:r>
          </a:p>
          <a:p>
            <a:pPr algn="ctr"/>
            <a:endParaRPr lang="en-US" sz="1200" dirty="0" smtClean="0">
              <a:solidFill>
                <a:schemeClr val="tx1"/>
              </a:solidFill>
              <a:latin typeface="American Typewriter"/>
              <a:cs typeface="American Typewriter"/>
            </a:endParaRPr>
          </a:p>
          <a:p>
            <a:pPr algn="ctr"/>
            <a:r>
              <a:rPr lang="en-US" sz="1200" dirty="0" smtClean="0">
                <a:solidFill>
                  <a:schemeClr val="tx1"/>
                </a:solidFill>
                <a:latin typeface="American Typewriter"/>
                <a:cs typeface="American Typewriter"/>
              </a:rPr>
              <a:t>by</a:t>
            </a:r>
          </a:p>
          <a:p>
            <a:pPr algn="ctr"/>
            <a:endParaRPr lang="en-US" sz="1200" dirty="0" smtClean="0">
              <a:solidFill>
                <a:schemeClr val="tx1"/>
              </a:solidFill>
              <a:latin typeface="American Typewriter"/>
              <a:cs typeface="American Typewriter"/>
            </a:endParaRPr>
          </a:p>
          <a:p>
            <a:pPr algn="ctr"/>
            <a:r>
              <a:rPr lang="en-US" sz="1200" dirty="0" smtClean="0">
                <a:solidFill>
                  <a:schemeClr val="tx1"/>
                </a:solidFill>
                <a:latin typeface="American Typewriter"/>
                <a:cs typeface="American Typewriter"/>
              </a:rPr>
              <a:t>Wormle, the Worm Wizard</a:t>
            </a:r>
            <a:endParaRPr lang="en-US" sz="1200" dirty="0">
              <a:solidFill>
                <a:schemeClr val="tx1"/>
              </a:solidFill>
              <a:latin typeface="American Typewriter"/>
              <a:cs typeface="American Typewriter"/>
            </a:endParaRPr>
          </a:p>
        </p:txBody>
      </p:sp>
    </p:spTree>
    <p:extLst>
      <p:ext uri="{BB962C8B-B14F-4D97-AF65-F5344CB8AC3E}">
        <p14:creationId xmlns:p14="http://schemas.microsoft.com/office/powerpoint/2010/main" val="117103964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322521" y="8855429"/>
            <a:ext cx="2212958" cy="23435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solidFill>
                  <a:srgbClr val="0D0D0D">
                    <a:alpha val="55000"/>
                  </a:srgbClr>
                </a:solidFill>
                <a:latin typeface="MumboSSK Bold"/>
                <a:cs typeface="MumboSSK Bold"/>
              </a:rPr>
              <a:t>Copyright </a:t>
            </a:r>
            <a:r>
              <a:rPr lang="en-US" sz="1000" dirty="0" smtClean="0">
                <a:solidFill>
                  <a:srgbClr val="0D0D0D">
                    <a:alpha val="55000"/>
                  </a:srgbClr>
                </a:solidFill>
                <a:latin typeface="MumboSSK Bold"/>
                <a:cs typeface="MumboSSK Bold"/>
              </a:rPr>
              <a:t>2013 </a:t>
            </a:r>
            <a:r>
              <a:rPr lang="en-US" sz="1000" dirty="0">
                <a:solidFill>
                  <a:srgbClr val="0D0D0D">
                    <a:alpha val="55000"/>
                  </a:srgbClr>
                </a:solidFill>
                <a:latin typeface="MumboSSK Bold"/>
                <a:cs typeface="MumboSSK Bold"/>
              </a:rPr>
              <a:t>Mark Masse </a:t>
            </a:r>
          </a:p>
        </p:txBody>
      </p:sp>
      <p:sp>
        <p:nvSpPr>
          <p:cNvPr id="3" name="Slide Number Placeholder 2"/>
          <p:cNvSpPr>
            <a:spLocks noGrp="1"/>
          </p:cNvSpPr>
          <p:nvPr>
            <p:ph type="sldNum" sz="quarter" idx="12"/>
          </p:nvPr>
        </p:nvSpPr>
        <p:spPr/>
        <p:txBody>
          <a:bodyPr/>
          <a:lstStyle/>
          <a:p>
            <a:fld id="{7BD5383C-8CB6-2A4A-B5C9-BC2D6FE40A2E}" type="slidenum">
              <a:rPr lang="en-US" smtClean="0"/>
              <a:t>9</a:t>
            </a:fld>
            <a:endParaRPr lang="en-US"/>
          </a:p>
        </p:txBody>
      </p:sp>
      <p:sp>
        <p:nvSpPr>
          <p:cNvPr id="17" name="Process 16"/>
          <p:cNvSpPr/>
          <p:nvPr/>
        </p:nvSpPr>
        <p:spPr>
          <a:xfrm>
            <a:off x="0" y="0"/>
            <a:ext cx="6858000" cy="594264"/>
          </a:xfrm>
          <a:prstGeom prst="flowChartProcess">
            <a:avLst/>
          </a:prstGeom>
          <a:no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800" b="1" dirty="0" smtClean="0">
                <a:solidFill>
                  <a:srgbClr val="FF0000"/>
                </a:solidFill>
                <a:latin typeface="American Typewriter"/>
                <a:cs typeface="American Typewriter"/>
              </a:rPr>
              <a:t>Model </a:t>
            </a:r>
            <a:r>
              <a:rPr lang="en-US" sz="2800" b="1" dirty="0">
                <a:solidFill>
                  <a:srgbClr val="FF0000"/>
                </a:solidFill>
                <a:latin typeface="American Typewriter"/>
                <a:cs typeface="American Typewriter"/>
              </a:rPr>
              <a:t>Window </a:t>
            </a:r>
            <a:r>
              <a:rPr lang="en-US" sz="2000" b="1" dirty="0">
                <a:solidFill>
                  <a:srgbClr val="FF0000"/>
                </a:solidFill>
                <a:latin typeface="American Typewriter"/>
                <a:cs typeface="American Typewriter"/>
              </a:rPr>
              <a:t>(part </a:t>
            </a:r>
            <a:r>
              <a:rPr lang="en-US" sz="2000" b="1" dirty="0" smtClean="0">
                <a:solidFill>
                  <a:srgbClr val="FF0000"/>
                </a:solidFill>
                <a:latin typeface="American Typewriter"/>
                <a:cs typeface="American Typewriter"/>
              </a:rPr>
              <a:t>2)</a:t>
            </a:r>
            <a:endParaRPr lang="en-US" sz="2000" b="1" dirty="0">
              <a:solidFill>
                <a:srgbClr val="FF0000"/>
              </a:solidFill>
              <a:latin typeface="American Typewriter"/>
              <a:cs typeface="American Typewriter"/>
            </a:endParaRPr>
          </a:p>
        </p:txBody>
      </p:sp>
      <p:sp>
        <p:nvSpPr>
          <p:cNvPr id="18" name="Rectangle 17"/>
          <p:cNvSpPr/>
          <p:nvPr/>
        </p:nvSpPr>
        <p:spPr>
          <a:xfrm>
            <a:off x="264061" y="367532"/>
            <a:ext cx="6251039" cy="2477732"/>
          </a:xfrm>
          <a:prstGeom prst="rect">
            <a:avLst/>
          </a:prstGeom>
          <a:noFill/>
          <a:ln w="38100" cmpd="sng">
            <a:noFill/>
          </a:ln>
          <a:effectLst>
            <a:softEdge rad="25400"/>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endParaRPr lang="en-US" dirty="0">
              <a:solidFill>
                <a:schemeClr val="tx1"/>
              </a:solidFill>
              <a:latin typeface="American Typewriter"/>
              <a:cs typeface="American Typewriter"/>
            </a:endParaRPr>
          </a:p>
          <a:p>
            <a:r>
              <a:rPr lang="en-US" dirty="0" smtClean="0">
                <a:solidFill>
                  <a:srgbClr val="FF0000"/>
                </a:solidFill>
                <a:latin typeface="American Typewriter"/>
                <a:cs typeface="American Typewriter"/>
              </a:rPr>
              <a:t>Slot Pages</a:t>
            </a:r>
          </a:p>
          <a:p>
            <a:endParaRPr lang="en-US" sz="1200" dirty="0" smtClean="0">
              <a:solidFill>
                <a:srgbClr val="FF0000"/>
              </a:solidFill>
              <a:latin typeface="American Typewriter"/>
              <a:cs typeface="American Typewriter"/>
            </a:endParaRPr>
          </a:p>
          <a:p>
            <a:r>
              <a:rPr lang="en-US" sz="1200" dirty="0">
                <a:solidFill>
                  <a:schemeClr val="tx1"/>
                </a:solidFill>
                <a:latin typeface="American Typewriter"/>
                <a:cs typeface="American Typewriter"/>
              </a:rPr>
              <a:t>The Model Window’s central feature are the slot pages, which list </a:t>
            </a:r>
            <a:r>
              <a:rPr lang="en-US" sz="1200" dirty="0" smtClean="0">
                <a:solidFill>
                  <a:schemeClr val="tx1"/>
                </a:solidFill>
                <a:latin typeface="American Typewriter"/>
                <a:cs typeface="American Typewriter"/>
              </a:rPr>
              <a:t>the </a:t>
            </a:r>
            <a:r>
              <a:rPr lang="en-US" sz="1200" dirty="0">
                <a:solidFill>
                  <a:schemeClr val="tx1"/>
                </a:solidFill>
                <a:latin typeface="American Typewriter"/>
                <a:cs typeface="American Typewriter"/>
              </a:rPr>
              <a:t>model’s available slots in alphabetical order (with key slots ordered first). The </a:t>
            </a:r>
            <a:r>
              <a:rPr lang="en-US" sz="1200" b="1" dirty="0">
                <a:solidFill>
                  <a:schemeClr val="tx1"/>
                </a:solidFill>
                <a:latin typeface="American Typewriter"/>
                <a:cs typeface="American Typewriter"/>
              </a:rPr>
              <a:t>Tab </a:t>
            </a:r>
            <a:r>
              <a:rPr lang="en-US" sz="1200" dirty="0">
                <a:solidFill>
                  <a:schemeClr val="tx1"/>
                </a:solidFill>
                <a:latin typeface="American Typewriter"/>
                <a:cs typeface="American Typewriter"/>
              </a:rPr>
              <a:t>key </a:t>
            </a:r>
            <a:r>
              <a:rPr lang="en-US" sz="1200" dirty="0" smtClean="0">
                <a:solidFill>
                  <a:schemeClr val="tx1"/>
                </a:solidFill>
                <a:latin typeface="American Typewriter"/>
                <a:cs typeface="American Typewriter"/>
              </a:rPr>
              <a:t>cycles the </a:t>
            </a:r>
            <a:r>
              <a:rPr lang="en-US" sz="1200" dirty="0">
                <a:solidFill>
                  <a:schemeClr val="tx1"/>
                </a:solidFill>
                <a:latin typeface="American Typewriter"/>
                <a:cs typeface="American Typewriter"/>
              </a:rPr>
              <a:t>input </a:t>
            </a:r>
            <a:r>
              <a:rPr lang="en-US" sz="1200" dirty="0" smtClean="0">
                <a:solidFill>
                  <a:schemeClr val="tx1"/>
                </a:solidFill>
                <a:latin typeface="American Typewriter"/>
                <a:cs typeface="American Typewriter"/>
              </a:rPr>
              <a:t>focus forward </a:t>
            </a:r>
            <a:r>
              <a:rPr lang="en-US" sz="1200" dirty="0">
                <a:solidFill>
                  <a:schemeClr val="tx1"/>
                </a:solidFill>
                <a:latin typeface="American Typewriter"/>
                <a:cs typeface="American Typewriter"/>
              </a:rPr>
              <a:t>through the </a:t>
            </a:r>
            <a:r>
              <a:rPr lang="en-US" sz="1200" dirty="0" smtClean="0">
                <a:solidFill>
                  <a:schemeClr val="tx1"/>
                </a:solidFill>
                <a:latin typeface="American Typewriter"/>
                <a:cs typeface="American Typewriter"/>
              </a:rPr>
              <a:t>slots. </a:t>
            </a:r>
            <a:r>
              <a:rPr lang="en-US" sz="1200" b="1" dirty="0">
                <a:solidFill>
                  <a:schemeClr val="tx1"/>
                </a:solidFill>
                <a:latin typeface="American Typewriter"/>
                <a:cs typeface="American Typewriter"/>
              </a:rPr>
              <a:t>Shift +</a:t>
            </a:r>
            <a:r>
              <a:rPr lang="en-US" sz="1200" dirty="0">
                <a:solidFill>
                  <a:schemeClr val="tx1"/>
                </a:solidFill>
                <a:latin typeface="American Typewriter"/>
                <a:cs typeface="American Typewriter"/>
              </a:rPr>
              <a:t> </a:t>
            </a:r>
            <a:r>
              <a:rPr lang="en-US" sz="1200" b="1" dirty="0">
                <a:solidFill>
                  <a:schemeClr val="tx1"/>
                </a:solidFill>
                <a:latin typeface="American Typewriter"/>
                <a:cs typeface="American Typewriter"/>
              </a:rPr>
              <a:t>Tab </a:t>
            </a:r>
            <a:r>
              <a:rPr lang="en-US" sz="1200" dirty="0">
                <a:solidFill>
                  <a:schemeClr val="tx1"/>
                </a:solidFill>
                <a:latin typeface="American Typewriter"/>
                <a:cs typeface="American Typewriter"/>
              </a:rPr>
              <a:t>cycles </a:t>
            </a:r>
            <a:r>
              <a:rPr lang="en-US" sz="1200" dirty="0" smtClean="0">
                <a:solidFill>
                  <a:schemeClr val="tx1"/>
                </a:solidFill>
                <a:latin typeface="American Typewriter"/>
                <a:cs typeface="American Typewriter"/>
              </a:rPr>
              <a:t>the focus in </a:t>
            </a:r>
            <a:r>
              <a:rPr lang="en-US" sz="1200" dirty="0">
                <a:solidFill>
                  <a:schemeClr val="tx1"/>
                </a:solidFill>
                <a:latin typeface="American Typewriter"/>
                <a:cs typeface="American Typewriter"/>
              </a:rPr>
              <a:t>reverse order. The </a:t>
            </a:r>
            <a:r>
              <a:rPr lang="en-US" sz="1200" b="1" dirty="0">
                <a:solidFill>
                  <a:schemeClr val="tx1"/>
                </a:solidFill>
                <a:latin typeface="American Typewriter"/>
                <a:cs typeface="American Typewriter"/>
              </a:rPr>
              <a:t>Enter</a:t>
            </a:r>
            <a:r>
              <a:rPr lang="en-US" sz="1200" dirty="0">
                <a:solidFill>
                  <a:schemeClr val="tx1"/>
                </a:solidFill>
                <a:latin typeface="American Typewriter"/>
                <a:cs typeface="American Typewriter"/>
              </a:rPr>
              <a:t> key will open the </a:t>
            </a:r>
            <a:r>
              <a:rPr lang="en-US" sz="1200" dirty="0" smtClean="0">
                <a:solidFill>
                  <a:schemeClr val="tx1"/>
                </a:solidFill>
                <a:latin typeface="American Typewriter"/>
                <a:cs typeface="American Typewriter"/>
              </a:rPr>
              <a:t>slot value type-specific editor as outlined </a:t>
            </a:r>
            <a:r>
              <a:rPr lang="en-US" sz="1200" dirty="0">
                <a:solidFill>
                  <a:schemeClr val="tx1"/>
                </a:solidFill>
                <a:latin typeface="American Typewriter"/>
                <a:cs typeface="American Typewriter"/>
              </a:rPr>
              <a:t>in the table below.</a:t>
            </a:r>
          </a:p>
          <a:p>
            <a:endParaRPr lang="en-US" dirty="0">
              <a:solidFill>
                <a:srgbClr val="FF0000"/>
              </a:solidFill>
              <a:latin typeface="American Typewriter"/>
              <a:cs typeface="American Typewriter"/>
            </a:endParaRPr>
          </a:p>
          <a:p>
            <a:endParaRPr lang="en-US" sz="1200" dirty="0" smtClean="0">
              <a:solidFill>
                <a:schemeClr val="tx1"/>
              </a:solidFill>
              <a:latin typeface="American Typewriter"/>
              <a:cs typeface="American Typewriter"/>
            </a:endParaRPr>
          </a:p>
        </p:txBody>
      </p:sp>
      <p:sp>
        <p:nvSpPr>
          <p:cNvPr id="47" name="Rectangle 46"/>
          <p:cNvSpPr/>
          <p:nvPr/>
        </p:nvSpPr>
        <p:spPr>
          <a:xfrm>
            <a:off x="233237" y="6158450"/>
            <a:ext cx="1649128" cy="584299"/>
          </a:xfrm>
          <a:prstGeom prst="rect">
            <a:avLst/>
          </a:prstGeom>
          <a:gradFill flip="none" rotWithShape="1">
            <a:gsLst>
              <a:gs pos="45000">
                <a:schemeClr val="bg1">
                  <a:lumMod val="95000"/>
                </a:schemeClr>
              </a:gs>
              <a:gs pos="100000">
                <a:srgbClr val="FFFFFF"/>
              </a:gs>
            </a:gsLst>
            <a:path path="circle">
              <a:fillToRect l="100000" t="100000"/>
            </a:path>
            <a:tileRect r="-100000" b="-100000"/>
          </a:gradFill>
          <a:ln w="12700" cmpd="sng">
            <a:solidFill>
              <a:srgbClr val="FF0000">
                <a:alpha val="42000"/>
              </a:srgbClr>
            </a:solidFill>
          </a:ln>
          <a:effectLst>
            <a:innerShdw blurRad="95250" dist="50800" dir="16200000">
              <a:schemeClr val="bg1">
                <a:lumMod val="50000"/>
                <a:alpha val="7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FF0000"/>
                </a:solidFill>
                <a:latin typeface="American Typewriter"/>
                <a:cs typeface="American Typewriter"/>
              </a:rPr>
              <a:t>Long</a:t>
            </a:r>
            <a:endParaRPr lang="en-US" sz="1400" dirty="0">
              <a:solidFill>
                <a:srgbClr val="FF0000"/>
              </a:solidFill>
              <a:latin typeface="MumboSSK Bold"/>
            </a:endParaRPr>
          </a:p>
        </p:txBody>
      </p:sp>
      <p:sp>
        <p:nvSpPr>
          <p:cNvPr id="48" name="Rectangle 47"/>
          <p:cNvSpPr/>
          <p:nvPr/>
        </p:nvSpPr>
        <p:spPr>
          <a:xfrm>
            <a:off x="1907755" y="6158450"/>
            <a:ext cx="4722432" cy="584299"/>
          </a:xfrm>
          <a:prstGeom prst="rect">
            <a:avLst/>
          </a:prstGeom>
          <a:gradFill flip="none" rotWithShape="1">
            <a:gsLst>
              <a:gs pos="45000">
                <a:schemeClr val="bg1">
                  <a:lumMod val="95000"/>
                </a:schemeClr>
              </a:gs>
              <a:gs pos="100000">
                <a:srgbClr val="FFFFFF"/>
              </a:gs>
            </a:gsLst>
            <a:path path="circle">
              <a:fillToRect l="100000" t="100000"/>
            </a:path>
            <a:tileRect r="-100000" b="-100000"/>
          </a:gradFill>
          <a:ln w="12700" cmpd="sng">
            <a:solidFill>
              <a:srgbClr val="FF0000">
                <a:alpha val="42000"/>
              </a:srgbClr>
            </a:solidFill>
          </a:ln>
          <a:effectLst>
            <a:innerShdw blurRad="95250" dist="50800" dir="16200000">
              <a:schemeClr val="bg1">
                <a:lumMod val="50000"/>
                <a:alpha val="7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dirty="0" smtClean="0">
                <a:solidFill>
                  <a:schemeClr val="tx1"/>
                </a:solidFill>
                <a:latin typeface="American Typewriter"/>
                <a:cs typeface="American Typewriter"/>
              </a:rPr>
              <a:t>For compatibility with long (large integral) values.</a:t>
            </a:r>
            <a:endParaRPr lang="en-US" sz="1200" dirty="0">
              <a:solidFill>
                <a:schemeClr val="tx1"/>
              </a:solidFill>
              <a:latin typeface="American Typewriter"/>
              <a:cs typeface="American Typewriter"/>
            </a:endParaRPr>
          </a:p>
        </p:txBody>
      </p:sp>
      <p:sp>
        <p:nvSpPr>
          <p:cNvPr id="50" name="Rectangle 49"/>
          <p:cNvSpPr/>
          <p:nvPr/>
        </p:nvSpPr>
        <p:spPr>
          <a:xfrm>
            <a:off x="233237" y="6756006"/>
            <a:ext cx="1649128" cy="584299"/>
          </a:xfrm>
          <a:prstGeom prst="rect">
            <a:avLst/>
          </a:prstGeom>
          <a:gradFill flip="none" rotWithShape="1">
            <a:gsLst>
              <a:gs pos="45000">
                <a:schemeClr val="bg1">
                  <a:lumMod val="95000"/>
                </a:schemeClr>
              </a:gs>
              <a:gs pos="100000">
                <a:srgbClr val="FFFFFF"/>
              </a:gs>
            </a:gsLst>
            <a:path path="circle">
              <a:fillToRect l="100000" t="100000"/>
            </a:path>
            <a:tileRect r="-100000" b="-100000"/>
          </a:gradFill>
          <a:ln w="12700" cmpd="sng">
            <a:solidFill>
              <a:srgbClr val="FF0000">
                <a:alpha val="42000"/>
              </a:srgbClr>
            </a:solidFill>
          </a:ln>
          <a:effectLst>
            <a:innerShdw blurRad="95250" dist="50800" dir="16200000">
              <a:schemeClr val="bg1">
                <a:lumMod val="50000"/>
                <a:alpha val="7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FF0000"/>
                </a:solidFill>
                <a:latin typeface="American Typewriter"/>
                <a:cs typeface="American Typewriter"/>
              </a:rPr>
              <a:t>Model</a:t>
            </a:r>
            <a:endParaRPr lang="en-US" sz="1400" dirty="0">
              <a:solidFill>
                <a:srgbClr val="FF0000"/>
              </a:solidFill>
              <a:latin typeface="MumboSSK Bold"/>
            </a:endParaRPr>
          </a:p>
        </p:txBody>
      </p:sp>
      <p:sp>
        <p:nvSpPr>
          <p:cNvPr id="51" name="Rectangle 50"/>
          <p:cNvSpPr/>
          <p:nvPr/>
        </p:nvSpPr>
        <p:spPr>
          <a:xfrm>
            <a:off x="1907755" y="6756006"/>
            <a:ext cx="4722432" cy="584299"/>
          </a:xfrm>
          <a:prstGeom prst="rect">
            <a:avLst/>
          </a:prstGeom>
          <a:gradFill flip="none" rotWithShape="1">
            <a:gsLst>
              <a:gs pos="45000">
                <a:schemeClr val="bg1">
                  <a:lumMod val="95000"/>
                </a:schemeClr>
              </a:gs>
              <a:gs pos="100000">
                <a:srgbClr val="FFFFFF"/>
              </a:gs>
            </a:gsLst>
            <a:path path="circle">
              <a:fillToRect l="100000" t="100000"/>
            </a:path>
            <a:tileRect r="-100000" b="-100000"/>
          </a:gradFill>
          <a:ln w="12700" cmpd="sng">
            <a:solidFill>
              <a:srgbClr val="FF0000">
                <a:alpha val="42000"/>
              </a:srgbClr>
            </a:solidFill>
          </a:ln>
          <a:effectLst>
            <a:innerShdw blurRad="95250" dist="50800" dir="16200000">
              <a:schemeClr val="bg1">
                <a:lumMod val="50000"/>
                <a:alpha val="7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dirty="0" smtClean="0">
                <a:solidFill>
                  <a:schemeClr val="tx1"/>
                </a:solidFill>
                <a:latin typeface="American Typewriter"/>
                <a:cs typeface="American Typewriter"/>
              </a:rPr>
              <a:t>For embedded models (models within models). </a:t>
            </a:r>
          </a:p>
          <a:p>
            <a:r>
              <a:rPr lang="en-US" sz="1200" b="1" dirty="0" smtClean="0">
                <a:solidFill>
                  <a:schemeClr val="tx1"/>
                </a:solidFill>
                <a:latin typeface="American Typewriter"/>
                <a:cs typeface="American Typewriter"/>
              </a:rPr>
              <a:t>Enter</a:t>
            </a:r>
            <a:r>
              <a:rPr lang="en-US" sz="1200" dirty="0" smtClean="0">
                <a:solidFill>
                  <a:schemeClr val="tx1"/>
                </a:solidFill>
                <a:latin typeface="American Typewriter"/>
                <a:cs typeface="American Typewriter"/>
              </a:rPr>
              <a:t> on a blank opens the </a:t>
            </a:r>
            <a:r>
              <a:rPr lang="en-US" sz="1200" dirty="0" smtClean="0">
                <a:solidFill>
                  <a:srgbClr val="FF0000"/>
                </a:solidFill>
                <a:latin typeface="American Typewriter"/>
                <a:cs typeface="American Typewriter"/>
              </a:rPr>
              <a:t>Model Value Initialization Dialog</a:t>
            </a:r>
            <a:r>
              <a:rPr lang="en-US" sz="1200" dirty="0" smtClean="0">
                <a:solidFill>
                  <a:schemeClr val="tx1"/>
                </a:solidFill>
                <a:latin typeface="American Typewriter"/>
                <a:cs typeface="American Typewriter"/>
              </a:rPr>
              <a:t>. </a:t>
            </a:r>
          </a:p>
          <a:p>
            <a:r>
              <a:rPr lang="en-US" sz="1200" dirty="0" smtClean="0">
                <a:solidFill>
                  <a:schemeClr val="tx1"/>
                </a:solidFill>
                <a:latin typeface="American Typewriter"/>
                <a:cs typeface="American Typewriter"/>
              </a:rPr>
              <a:t>Enter on a model value will open it in a new Model Window.</a:t>
            </a:r>
            <a:endParaRPr lang="en-US" sz="1200" dirty="0">
              <a:solidFill>
                <a:schemeClr val="tx1"/>
              </a:solidFill>
              <a:latin typeface="American Typewriter"/>
              <a:cs typeface="American Typewriter"/>
            </a:endParaRPr>
          </a:p>
        </p:txBody>
      </p:sp>
      <p:sp>
        <p:nvSpPr>
          <p:cNvPr id="53" name="Rectangle 52"/>
          <p:cNvSpPr/>
          <p:nvPr/>
        </p:nvSpPr>
        <p:spPr>
          <a:xfrm>
            <a:off x="233237" y="7353562"/>
            <a:ext cx="1649128" cy="584299"/>
          </a:xfrm>
          <a:prstGeom prst="rect">
            <a:avLst/>
          </a:prstGeom>
          <a:gradFill flip="none" rotWithShape="1">
            <a:gsLst>
              <a:gs pos="45000">
                <a:schemeClr val="bg1">
                  <a:lumMod val="95000"/>
                </a:schemeClr>
              </a:gs>
              <a:gs pos="100000">
                <a:srgbClr val="FFFFFF"/>
              </a:gs>
            </a:gsLst>
            <a:path path="circle">
              <a:fillToRect l="100000" t="100000"/>
            </a:path>
            <a:tileRect r="-100000" b="-100000"/>
          </a:gradFill>
          <a:ln w="12700" cmpd="sng">
            <a:solidFill>
              <a:srgbClr val="FF0000">
                <a:alpha val="42000"/>
              </a:srgbClr>
            </a:solidFill>
          </a:ln>
          <a:effectLst>
            <a:innerShdw blurRad="95250" dist="50800" dir="16200000">
              <a:schemeClr val="bg1">
                <a:lumMod val="50000"/>
                <a:alpha val="7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0000"/>
                </a:solidFill>
                <a:latin typeface="American Typewriter"/>
                <a:cs typeface="American Typewriter"/>
              </a:rPr>
              <a:t>Single Select</a:t>
            </a:r>
            <a:endParaRPr lang="en-US" sz="1400" dirty="0">
              <a:solidFill>
                <a:srgbClr val="FF0000"/>
              </a:solidFill>
              <a:latin typeface="American Typewriter"/>
              <a:cs typeface="American Typewriter"/>
            </a:endParaRPr>
          </a:p>
        </p:txBody>
      </p:sp>
      <p:sp>
        <p:nvSpPr>
          <p:cNvPr id="54" name="Rectangle 53"/>
          <p:cNvSpPr/>
          <p:nvPr/>
        </p:nvSpPr>
        <p:spPr>
          <a:xfrm>
            <a:off x="1907755" y="7353562"/>
            <a:ext cx="4722432" cy="584299"/>
          </a:xfrm>
          <a:prstGeom prst="rect">
            <a:avLst/>
          </a:prstGeom>
          <a:gradFill flip="none" rotWithShape="1">
            <a:gsLst>
              <a:gs pos="45000">
                <a:schemeClr val="bg1">
                  <a:lumMod val="95000"/>
                </a:schemeClr>
              </a:gs>
              <a:gs pos="100000">
                <a:srgbClr val="FFFFFF"/>
              </a:gs>
            </a:gsLst>
            <a:path path="circle">
              <a:fillToRect l="100000" t="100000"/>
            </a:path>
            <a:tileRect r="-100000" b="-100000"/>
          </a:gradFill>
          <a:ln w="12700" cmpd="sng">
            <a:solidFill>
              <a:srgbClr val="FF0000">
                <a:alpha val="42000"/>
              </a:srgbClr>
            </a:solidFill>
          </a:ln>
          <a:effectLst>
            <a:innerShdw blurRad="95250" dist="50800" dir="16200000">
              <a:schemeClr val="bg1">
                <a:lumMod val="50000"/>
                <a:alpha val="7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dirty="0" smtClean="0">
                <a:solidFill>
                  <a:schemeClr val="tx1"/>
                </a:solidFill>
                <a:latin typeface="American Typewriter"/>
                <a:cs typeface="American Typewriter"/>
              </a:rPr>
              <a:t>A text value drawn from a menu of choices (like </a:t>
            </a:r>
            <a:r>
              <a:rPr lang="en-US" sz="1200" dirty="0">
                <a:solidFill>
                  <a:schemeClr val="tx1"/>
                </a:solidFill>
                <a:latin typeface="American Typewriter"/>
                <a:cs typeface="American Typewriter"/>
              </a:rPr>
              <a:t>an </a:t>
            </a:r>
            <a:r>
              <a:rPr lang="en-US" sz="1200" i="1" dirty="0" err="1" smtClean="0">
                <a:solidFill>
                  <a:schemeClr val="tx1"/>
                </a:solidFill>
                <a:latin typeface="American Typewriter"/>
                <a:cs typeface="American Typewriter"/>
              </a:rPr>
              <a:t>enum</a:t>
            </a:r>
            <a:r>
              <a:rPr lang="en-US" sz="1200" dirty="0">
                <a:solidFill>
                  <a:schemeClr val="tx1"/>
                </a:solidFill>
                <a:latin typeface="American Typewriter"/>
                <a:cs typeface="American Typewriter"/>
              </a:rPr>
              <a:t>)</a:t>
            </a:r>
            <a:r>
              <a:rPr lang="en-US" sz="1200" dirty="0" smtClean="0">
                <a:solidFill>
                  <a:schemeClr val="tx1"/>
                </a:solidFill>
                <a:latin typeface="American Typewriter"/>
                <a:cs typeface="American Typewriter"/>
              </a:rPr>
              <a:t>.</a:t>
            </a:r>
          </a:p>
          <a:p>
            <a:r>
              <a:rPr lang="en-US" sz="1200" b="1" dirty="0">
                <a:solidFill>
                  <a:schemeClr val="tx1"/>
                </a:solidFill>
                <a:latin typeface="American Typewriter"/>
                <a:cs typeface="American Typewriter"/>
              </a:rPr>
              <a:t>Enter </a:t>
            </a:r>
            <a:r>
              <a:rPr lang="en-US" sz="1200" dirty="0">
                <a:solidFill>
                  <a:schemeClr val="tx1"/>
                </a:solidFill>
                <a:latin typeface="American Typewriter"/>
                <a:cs typeface="American Typewriter"/>
              </a:rPr>
              <a:t>key for </a:t>
            </a:r>
            <a:r>
              <a:rPr lang="en-US" sz="1200" dirty="0">
                <a:solidFill>
                  <a:srgbClr val="FF0000"/>
                </a:solidFill>
                <a:latin typeface="American Typewriter"/>
                <a:cs typeface="American Typewriter"/>
              </a:rPr>
              <a:t>Choices Dialog</a:t>
            </a:r>
            <a:r>
              <a:rPr lang="en-US" sz="1200" dirty="0" smtClean="0">
                <a:solidFill>
                  <a:schemeClr val="tx1"/>
                </a:solidFill>
                <a:latin typeface="American Typewriter"/>
                <a:cs typeface="American Typewriter"/>
              </a:rPr>
              <a:t>.</a:t>
            </a:r>
            <a:endParaRPr lang="en-US" sz="1200" dirty="0">
              <a:solidFill>
                <a:schemeClr val="tx1"/>
              </a:solidFill>
              <a:latin typeface="American Typewriter"/>
              <a:cs typeface="American Typewriter"/>
            </a:endParaRPr>
          </a:p>
        </p:txBody>
      </p:sp>
      <p:sp>
        <p:nvSpPr>
          <p:cNvPr id="56" name="Rectangle 55"/>
          <p:cNvSpPr/>
          <p:nvPr/>
        </p:nvSpPr>
        <p:spPr>
          <a:xfrm>
            <a:off x="233237" y="7951117"/>
            <a:ext cx="1649128" cy="584299"/>
          </a:xfrm>
          <a:prstGeom prst="rect">
            <a:avLst/>
          </a:prstGeom>
          <a:gradFill flip="none" rotWithShape="1">
            <a:gsLst>
              <a:gs pos="45000">
                <a:schemeClr val="bg1">
                  <a:lumMod val="95000"/>
                </a:schemeClr>
              </a:gs>
              <a:gs pos="100000">
                <a:srgbClr val="FFFFFF"/>
              </a:gs>
            </a:gsLst>
            <a:path path="circle">
              <a:fillToRect l="100000" t="100000"/>
            </a:path>
            <a:tileRect r="-100000" b="-100000"/>
          </a:gradFill>
          <a:ln w="12700" cmpd="sng">
            <a:solidFill>
              <a:srgbClr val="FF0000">
                <a:alpha val="42000"/>
              </a:srgbClr>
            </a:solidFill>
          </a:ln>
          <a:effectLst>
            <a:innerShdw blurRad="95250" dist="50800" dir="16200000">
              <a:schemeClr val="bg1">
                <a:lumMod val="50000"/>
                <a:alpha val="7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FF0000"/>
                </a:solidFill>
                <a:latin typeface="American Typewriter"/>
                <a:cs typeface="American Typewriter"/>
              </a:rPr>
              <a:t>Text</a:t>
            </a:r>
            <a:endParaRPr lang="en-US" sz="1400" dirty="0">
              <a:solidFill>
                <a:srgbClr val="FF0000"/>
              </a:solidFill>
              <a:latin typeface="MumboSSK Bold"/>
            </a:endParaRPr>
          </a:p>
        </p:txBody>
      </p:sp>
      <p:sp>
        <p:nvSpPr>
          <p:cNvPr id="57" name="Rectangle 56"/>
          <p:cNvSpPr/>
          <p:nvPr/>
        </p:nvSpPr>
        <p:spPr>
          <a:xfrm>
            <a:off x="1907755" y="7951117"/>
            <a:ext cx="4722432" cy="584299"/>
          </a:xfrm>
          <a:prstGeom prst="rect">
            <a:avLst/>
          </a:prstGeom>
          <a:gradFill flip="none" rotWithShape="1">
            <a:gsLst>
              <a:gs pos="45000">
                <a:schemeClr val="bg1">
                  <a:lumMod val="95000"/>
                </a:schemeClr>
              </a:gs>
              <a:gs pos="100000">
                <a:srgbClr val="FFFFFF"/>
              </a:gs>
            </a:gsLst>
            <a:path path="circle">
              <a:fillToRect l="100000" t="100000"/>
            </a:path>
            <a:tileRect r="-100000" b="-100000"/>
          </a:gradFill>
          <a:ln w="12700" cmpd="sng">
            <a:solidFill>
              <a:srgbClr val="FF0000">
                <a:alpha val="42000"/>
              </a:srgbClr>
            </a:solidFill>
          </a:ln>
          <a:effectLst>
            <a:innerShdw blurRad="95250" dist="50800" dir="16200000">
              <a:schemeClr val="bg1">
                <a:lumMod val="50000"/>
                <a:alpha val="7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dirty="0" smtClean="0">
                <a:solidFill>
                  <a:schemeClr val="tx1"/>
                </a:solidFill>
                <a:latin typeface="American Typewriter"/>
                <a:cs typeface="American Typewriter"/>
              </a:rPr>
              <a:t>A string of characters (with optional syntax constraint).</a:t>
            </a:r>
            <a:endParaRPr lang="en-US" sz="1200" dirty="0">
              <a:solidFill>
                <a:schemeClr val="tx1"/>
              </a:solidFill>
              <a:latin typeface="American Typewriter"/>
              <a:cs typeface="American Typewriter"/>
            </a:endParaRPr>
          </a:p>
        </p:txBody>
      </p:sp>
      <p:sp>
        <p:nvSpPr>
          <p:cNvPr id="25" name="Rectangle 24"/>
          <p:cNvSpPr/>
          <p:nvPr/>
        </p:nvSpPr>
        <p:spPr>
          <a:xfrm>
            <a:off x="233237" y="2230676"/>
            <a:ext cx="1649128" cy="334181"/>
          </a:xfrm>
          <a:prstGeom prst="rect">
            <a:avLst/>
          </a:prstGeom>
          <a:gradFill flip="none" rotWithShape="1">
            <a:gsLst>
              <a:gs pos="45000">
                <a:schemeClr val="bg1">
                  <a:lumMod val="95000"/>
                </a:schemeClr>
              </a:gs>
              <a:gs pos="100000">
                <a:srgbClr val="FFFFFF"/>
              </a:gs>
            </a:gsLst>
            <a:path path="circle">
              <a:fillToRect l="100000" t="100000"/>
            </a:path>
            <a:tileRect r="-100000" b="-100000"/>
          </a:gradFill>
          <a:ln w="28575" cmpd="sng">
            <a:noFill/>
          </a:ln>
          <a:effectLst>
            <a:innerShdw blurRad="95250" dist="50800" dir="16200000">
              <a:schemeClr val="bg1">
                <a:lumMod val="50000"/>
                <a:alpha val="7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American Typewriter"/>
                <a:cs typeface="American Typewriter"/>
              </a:rPr>
              <a:t>Value Type</a:t>
            </a:r>
            <a:endParaRPr lang="en-US" sz="1200" dirty="0">
              <a:latin typeface="MumboSSK Bold"/>
            </a:endParaRPr>
          </a:p>
        </p:txBody>
      </p:sp>
      <p:sp>
        <p:nvSpPr>
          <p:cNvPr id="27" name="Rectangle 26"/>
          <p:cNvSpPr/>
          <p:nvPr/>
        </p:nvSpPr>
        <p:spPr>
          <a:xfrm>
            <a:off x="1907755" y="2230676"/>
            <a:ext cx="4722432" cy="334181"/>
          </a:xfrm>
          <a:prstGeom prst="rect">
            <a:avLst/>
          </a:prstGeom>
          <a:gradFill flip="none" rotWithShape="1">
            <a:gsLst>
              <a:gs pos="45000">
                <a:schemeClr val="bg1">
                  <a:lumMod val="95000"/>
                </a:schemeClr>
              </a:gs>
              <a:gs pos="100000">
                <a:srgbClr val="FFFFFF"/>
              </a:gs>
            </a:gsLst>
            <a:path path="circle">
              <a:fillToRect l="100000" t="100000"/>
            </a:path>
            <a:tileRect r="-100000" b="-100000"/>
          </a:gradFill>
          <a:ln w="28575" cmpd="sng">
            <a:noFill/>
          </a:ln>
          <a:effectLst>
            <a:innerShdw blurRad="95250" dist="50800" dir="16200000">
              <a:schemeClr val="bg1">
                <a:lumMod val="50000"/>
                <a:alpha val="7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dirty="0" smtClean="0">
                <a:solidFill>
                  <a:schemeClr val="tx1"/>
                </a:solidFill>
                <a:latin typeface="American Typewriter"/>
                <a:cs typeface="American Typewriter"/>
              </a:rPr>
              <a:t>Value Format and Editor Support</a:t>
            </a:r>
            <a:endParaRPr lang="en-US" sz="1200" dirty="0">
              <a:latin typeface="MumboSSK Bold"/>
            </a:endParaRPr>
          </a:p>
        </p:txBody>
      </p:sp>
      <p:sp>
        <p:nvSpPr>
          <p:cNvPr id="24" name="Rectangle 23"/>
          <p:cNvSpPr/>
          <p:nvPr/>
        </p:nvSpPr>
        <p:spPr>
          <a:xfrm>
            <a:off x="233237" y="2573114"/>
            <a:ext cx="1649128" cy="584299"/>
          </a:xfrm>
          <a:prstGeom prst="rect">
            <a:avLst/>
          </a:prstGeom>
          <a:gradFill flip="none" rotWithShape="1">
            <a:gsLst>
              <a:gs pos="45000">
                <a:schemeClr val="bg1">
                  <a:lumMod val="95000"/>
                </a:schemeClr>
              </a:gs>
              <a:gs pos="100000">
                <a:srgbClr val="FFFFFF"/>
              </a:gs>
            </a:gsLst>
            <a:path path="circle">
              <a:fillToRect l="100000" t="100000"/>
            </a:path>
            <a:tileRect r="-100000" b="-100000"/>
          </a:gradFill>
          <a:ln w="12700" cmpd="sng">
            <a:solidFill>
              <a:srgbClr val="FF0000">
                <a:alpha val="42000"/>
              </a:srgbClr>
            </a:solidFill>
          </a:ln>
          <a:effectLst>
            <a:innerShdw blurRad="95250" dist="50800" dir="16200000">
              <a:schemeClr val="bg1">
                <a:lumMod val="50000"/>
                <a:alpha val="7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FF0000"/>
                </a:solidFill>
                <a:latin typeface="American Typewriter"/>
                <a:cs typeface="American Typewriter"/>
              </a:rPr>
              <a:t>Boolean</a:t>
            </a:r>
            <a:endParaRPr lang="en-US" sz="1400" dirty="0">
              <a:solidFill>
                <a:srgbClr val="FF0000"/>
              </a:solidFill>
              <a:latin typeface="MumboSSK Bold"/>
            </a:endParaRPr>
          </a:p>
        </p:txBody>
      </p:sp>
      <p:sp>
        <p:nvSpPr>
          <p:cNvPr id="28" name="Rectangle 27"/>
          <p:cNvSpPr/>
          <p:nvPr/>
        </p:nvSpPr>
        <p:spPr>
          <a:xfrm>
            <a:off x="1907755" y="2573114"/>
            <a:ext cx="4722432" cy="584299"/>
          </a:xfrm>
          <a:prstGeom prst="rect">
            <a:avLst/>
          </a:prstGeom>
          <a:gradFill flip="none" rotWithShape="1">
            <a:gsLst>
              <a:gs pos="45000">
                <a:schemeClr val="bg1">
                  <a:lumMod val="95000"/>
                </a:schemeClr>
              </a:gs>
              <a:gs pos="100000">
                <a:srgbClr val="FFFFFF"/>
              </a:gs>
            </a:gsLst>
            <a:path path="circle">
              <a:fillToRect l="100000" t="100000"/>
            </a:path>
            <a:tileRect r="-100000" b="-100000"/>
          </a:gradFill>
          <a:ln w="12700" cmpd="sng">
            <a:solidFill>
              <a:srgbClr val="FF0000">
                <a:alpha val="42000"/>
              </a:srgbClr>
            </a:solidFill>
          </a:ln>
          <a:effectLst>
            <a:innerShdw blurRad="95250" dist="50800" dir="16200000">
              <a:schemeClr val="bg1">
                <a:lumMod val="50000"/>
                <a:alpha val="7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smtClean="0">
                <a:solidFill>
                  <a:schemeClr val="tx1"/>
                </a:solidFill>
                <a:latin typeface="American Typewriter"/>
                <a:cs typeface="American Typewriter"/>
              </a:rPr>
              <a:t>Enter</a:t>
            </a:r>
            <a:r>
              <a:rPr lang="en-US" sz="1200" dirty="0" smtClean="0">
                <a:solidFill>
                  <a:schemeClr val="tx1"/>
                </a:solidFill>
                <a:latin typeface="American Typewriter"/>
                <a:cs typeface="American Typewriter"/>
              </a:rPr>
              <a:t> toggles the value between </a:t>
            </a:r>
            <a:r>
              <a:rPr lang="en-US" sz="1200" i="1" dirty="0" smtClean="0">
                <a:solidFill>
                  <a:schemeClr val="tx1"/>
                </a:solidFill>
                <a:latin typeface="American Typewriter"/>
                <a:cs typeface="American Typewriter"/>
              </a:rPr>
              <a:t>true</a:t>
            </a:r>
            <a:r>
              <a:rPr lang="en-US" sz="1200" dirty="0" smtClean="0">
                <a:solidFill>
                  <a:schemeClr val="tx1"/>
                </a:solidFill>
                <a:latin typeface="American Typewriter"/>
                <a:cs typeface="American Typewriter"/>
              </a:rPr>
              <a:t> and </a:t>
            </a:r>
            <a:r>
              <a:rPr lang="en-US" sz="1200" i="1" dirty="0" smtClean="0">
                <a:solidFill>
                  <a:schemeClr val="tx1"/>
                </a:solidFill>
                <a:latin typeface="American Typewriter"/>
                <a:cs typeface="American Typewriter"/>
              </a:rPr>
              <a:t>false</a:t>
            </a:r>
            <a:r>
              <a:rPr lang="en-US" sz="1200" dirty="0" smtClean="0">
                <a:solidFill>
                  <a:schemeClr val="tx1"/>
                </a:solidFill>
                <a:latin typeface="American Typewriter"/>
                <a:cs typeface="American Typewriter"/>
              </a:rPr>
              <a:t>.</a:t>
            </a:r>
            <a:endParaRPr lang="en-US" sz="1200" dirty="0">
              <a:solidFill>
                <a:schemeClr val="tx1"/>
              </a:solidFill>
              <a:latin typeface="American Typewriter"/>
              <a:cs typeface="American Typewriter"/>
            </a:endParaRPr>
          </a:p>
        </p:txBody>
      </p:sp>
      <p:sp>
        <p:nvSpPr>
          <p:cNvPr id="29" name="Rectangle 28"/>
          <p:cNvSpPr/>
          <p:nvPr/>
        </p:nvSpPr>
        <p:spPr>
          <a:xfrm>
            <a:off x="233237" y="3170670"/>
            <a:ext cx="1649128" cy="584299"/>
          </a:xfrm>
          <a:prstGeom prst="rect">
            <a:avLst/>
          </a:prstGeom>
          <a:gradFill flip="none" rotWithShape="1">
            <a:gsLst>
              <a:gs pos="45000">
                <a:schemeClr val="bg1">
                  <a:lumMod val="95000"/>
                </a:schemeClr>
              </a:gs>
              <a:gs pos="100000">
                <a:srgbClr val="FFFFFF"/>
              </a:gs>
            </a:gsLst>
            <a:path path="circle">
              <a:fillToRect l="100000" t="100000"/>
            </a:path>
            <a:tileRect r="-100000" b="-100000"/>
          </a:gradFill>
          <a:ln w="12700" cmpd="sng">
            <a:solidFill>
              <a:srgbClr val="FF0000">
                <a:alpha val="42000"/>
              </a:srgbClr>
            </a:solidFill>
          </a:ln>
          <a:effectLst>
            <a:innerShdw blurRad="95250" dist="50800" dir="16200000">
              <a:schemeClr val="bg1">
                <a:lumMod val="50000"/>
                <a:alpha val="7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FF0000"/>
                </a:solidFill>
                <a:latin typeface="American Typewriter"/>
                <a:cs typeface="American Typewriter"/>
              </a:rPr>
              <a:t>Date</a:t>
            </a:r>
            <a:endParaRPr lang="en-US" sz="1400" dirty="0">
              <a:solidFill>
                <a:srgbClr val="FF0000"/>
              </a:solidFill>
              <a:latin typeface="MumboSSK Bold"/>
            </a:endParaRPr>
          </a:p>
        </p:txBody>
      </p:sp>
      <p:sp>
        <p:nvSpPr>
          <p:cNvPr id="30" name="Rectangle 29"/>
          <p:cNvSpPr/>
          <p:nvPr/>
        </p:nvSpPr>
        <p:spPr>
          <a:xfrm>
            <a:off x="1907755" y="3170670"/>
            <a:ext cx="4722432" cy="584299"/>
          </a:xfrm>
          <a:prstGeom prst="rect">
            <a:avLst/>
          </a:prstGeom>
          <a:gradFill flip="none" rotWithShape="1">
            <a:gsLst>
              <a:gs pos="45000">
                <a:schemeClr val="bg1">
                  <a:lumMod val="95000"/>
                </a:schemeClr>
              </a:gs>
              <a:gs pos="100000">
                <a:srgbClr val="FFFFFF"/>
              </a:gs>
            </a:gsLst>
            <a:path path="circle">
              <a:fillToRect l="100000" t="100000"/>
            </a:path>
            <a:tileRect r="-100000" b="-100000"/>
          </a:gradFill>
          <a:ln w="12700" cmpd="sng">
            <a:solidFill>
              <a:srgbClr val="FF0000">
                <a:alpha val="42000"/>
              </a:srgbClr>
            </a:solidFill>
          </a:ln>
          <a:effectLst>
            <a:innerShdw blurRad="95250" dist="50800" dir="16200000">
              <a:schemeClr val="bg1">
                <a:lumMod val="50000"/>
                <a:alpha val="7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dirty="0" smtClean="0">
                <a:solidFill>
                  <a:schemeClr val="tx1"/>
                </a:solidFill>
                <a:latin typeface="American Typewriter"/>
                <a:cs typeface="American Typewriter"/>
              </a:rPr>
              <a:t>Text format as </a:t>
            </a:r>
            <a:r>
              <a:rPr lang="en-US" sz="1200" dirty="0">
                <a:solidFill>
                  <a:schemeClr val="tx1"/>
                </a:solidFill>
                <a:latin typeface="American Typewriter"/>
                <a:cs typeface="American Typewriter"/>
              </a:rPr>
              <a:t>defined by RFC 2616 </a:t>
            </a:r>
            <a:r>
              <a:rPr lang="en-US" sz="1200" dirty="0" smtClean="0">
                <a:solidFill>
                  <a:schemeClr val="tx1"/>
                </a:solidFill>
                <a:latin typeface="American Typewriter"/>
                <a:cs typeface="American Typewriter"/>
              </a:rPr>
              <a:t>(section 3.3.1).</a:t>
            </a:r>
            <a:endParaRPr lang="en-US" sz="1200" dirty="0">
              <a:solidFill>
                <a:schemeClr val="tx1"/>
              </a:solidFill>
              <a:latin typeface="American Typewriter"/>
              <a:cs typeface="American Typewriter"/>
            </a:endParaRPr>
          </a:p>
        </p:txBody>
      </p:sp>
      <p:sp>
        <p:nvSpPr>
          <p:cNvPr id="31" name="Rectangle 30"/>
          <p:cNvSpPr/>
          <p:nvPr/>
        </p:nvSpPr>
        <p:spPr>
          <a:xfrm>
            <a:off x="233237" y="3768226"/>
            <a:ext cx="1649128" cy="584299"/>
          </a:xfrm>
          <a:prstGeom prst="rect">
            <a:avLst/>
          </a:prstGeom>
          <a:gradFill flip="none" rotWithShape="1">
            <a:gsLst>
              <a:gs pos="45000">
                <a:schemeClr val="bg1">
                  <a:lumMod val="95000"/>
                </a:schemeClr>
              </a:gs>
              <a:gs pos="100000">
                <a:srgbClr val="FFFFFF"/>
              </a:gs>
            </a:gsLst>
            <a:path path="circle">
              <a:fillToRect l="100000" t="100000"/>
            </a:path>
            <a:tileRect r="-100000" b="-100000"/>
          </a:gradFill>
          <a:ln w="12700" cmpd="sng">
            <a:solidFill>
              <a:srgbClr val="FF0000">
                <a:alpha val="42000"/>
              </a:srgbClr>
            </a:solidFill>
          </a:ln>
          <a:effectLst>
            <a:innerShdw blurRad="95250" dist="50800" dir="16200000">
              <a:schemeClr val="bg1">
                <a:lumMod val="50000"/>
                <a:alpha val="7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FF0000"/>
                </a:solidFill>
                <a:latin typeface="American Typewriter"/>
                <a:cs typeface="American Typewriter"/>
              </a:rPr>
              <a:t>Double</a:t>
            </a:r>
            <a:endParaRPr lang="en-US" sz="1400" dirty="0">
              <a:solidFill>
                <a:srgbClr val="FF0000"/>
              </a:solidFill>
              <a:latin typeface="MumboSSK Bold"/>
            </a:endParaRPr>
          </a:p>
        </p:txBody>
      </p:sp>
      <p:sp>
        <p:nvSpPr>
          <p:cNvPr id="32" name="Rectangle 31"/>
          <p:cNvSpPr/>
          <p:nvPr/>
        </p:nvSpPr>
        <p:spPr>
          <a:xfrm>
            <a:off x="1907755" y="3768226"/>
            <a:ext cx="4722432" cy="584299"/>
          </a:xfrm>
          <a:prstGeom prst="rect">
            <a:avLst/>
          </a:prstGeom>
          <a:gradFill flip="none" rotWithShape="1">
            <a:gsLst>
              <a:gs pos="45000">
                <a:schemeClr val="bg1">
                  <a:lumMod val="95000"/>
                </a:schemeClr>
              </a:gs>
              <a:gs pos="100000">
                <a:srgbClr val="FFFFFF"/>
              </a:gs>
            </a:gsLst>
            <a:path path="circle">
              <a:fillToRect l="100000" t="100000"/>
            </a:path>
            <a:tileRect r="-100000" b="-100000"/>
          </a:gradFill>
          <a:ln w="12700" cmpd="sng">
            <a:solidFill>
              <a:srgbClr val="FF0000">
                <a:alpha val="42000"/>
              </a:srgbClr>
            </a:solidFill>
          </a:ln>
          <a:effectLst>
            <a:innerShdw blurRad="95250" dist="50800" dir="16200000">
              <a:schemeClr val="bg1">
                <a:lumMod val="50000"/>
                <a:alpha val="7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dirty="0" smtClean="0">
                <a:solidFill>
                  <a:schemeClr val="tx1"/>
                </a:solidFill>
                <a:latin typeface="American Typewriter"/>
                <a:cs typeface="American Typewriter"/>
              </a:rPr>
              <a:t>For decimal numbers like 3.12.</a:t>
            </a:r>
            <a:endParaRPr lang="en-US" sz="1200" dirty="0">
              <a:solidFill>
                <a:schemeClr val="tx1"/>
              </a:solidFill>
              <a:latin typeface="American Typewriter"/>
              <a:cs typeface="American Typewriter"/>
            </a:endParaRPr>
          </a:p>
        </p:txBody>
      </p:sp>
      <p:sp>
        <p:nvSpPr>
          <p:cNvPr id="38" name="Rectangle 37"/>
          <p:cNvSpPr/>
          <p:nvPr/>
        </p:nvSpPr>
        <p:spPr>
          <a:xfrm>
            <a:off x="233237" y="4365782"/>
            <a:ext cx="1649128" cy="584299"/>
          </a:xfrm>
          <a:prstGeom prst="rect">
            <a:avLst/>
          </a:prstGeom>
          <a:gradFill flip="none" rotWithShape="1">
            <a:gsLst>
              <a:gs pos="45000">
                <a:schemeClr val="bg1">
                  <a:lumMod val="95000"/>
                </a:schemeClr>
              </a:gs>
              <a:gs pos="100000">
                <a:srgbClr val="FFFFFF"/>
              </a:gs>
            </a:gsLst>
            <a:path path="circle">
              <a:fillToRect l="100000" t="100000"/>
            </a:path>
            <a:tileRect r="-100000" b="-100000"/>
          </a:gradFill>
          <a:ln w="12700" cmpd="sng">
            <a:solidFill>
              <a:srgbClr val="FF0000">
                <a:alpha val="42000"/>
              </a:srgbClr>
            </a:solidFill>
          </a:ln>
          <a:effectLst>
            <a:innerShdw blurRad="95250" dist="50800" dir="16200000">
              <a:schemeClr val="bg1">
                <a:lumMod val="50000"/>
                <a:alpha val="7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FF0000"/>
                </a:solidFill>
                <a:latin typeface="American Typewriter"/>
                <a:cs typeface="American Typewriter"/>
              </a:rPr>
              <a:t>Integer</a:t>
            </a:r>
            <a:endParaRPr lang="en-US" sz="1400" dirty="0">
              <a:solidFill>
                <a:srgbClr val="FF0000"/>
              </a:solidFill>
              <a:latin typeface="MumboSSK Bold"/>
            </a:endParaRPr>
          </a:p>
        </p:txBody>
      </p:sp>
      <p:sp>
        <p:nvSpPr>
          <p:cNvPr id="39" name="Rectangle 38"/>
          <p:cNvSpPr/>
          <p:nvPr/>
        </p:nvSpPr>
        <p:spPr>
          <a:xfrm>
            <a:off x="1907755" y="4365782"/>
            <a:ext cx="4722432" cy="584299"/>
          </a:xfrm>
          <a:prstGeom prst="rect">
            <a:avLst/>
          </a:prstGeom>
          <a:gradFill flip="none" rotWithShape="1">
            <a:gsLst>
              <a:gs pos="45000">
                <a:schemeClr val="bg1">
                  <a:lumMod val="95000"/>
                </a:schemeClr>
              </a:gs>
              <a:gs pos="100000">
                <a:srgbClr val="FFFFFF"/>
              </a:gs>
            </a:gsLst>
            <a:path path="circle">
              <a:fillToRect l="100000" t="100000"/>
            </a:path>
            <a:tileRect r="-100000" b="-100000"/>
          </a:gradFill>
          <a:ln w="12700" cmpd="sng">
            <a:solidFill>
              <a:srgbClr val="FF0000">
                <a:alpha val="42000"/>
              </a:srgbClr>
            </a:solidFill>
          </a:ln>
          <a:effectLst>
            <a:innerShdw blurRad="95250" dist="50800" dir="16200000">
              <a:schemeClr val="bg1">
                <a:lumMod val="50000"/>
                <a:alpha val="7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dirty="0" smtClean="0">
                <a:solidFill>
                  <a:schemeClr val="tx1"/>
                </a:solidFill>
                <a:latin typeface="American Typewriter"/>
                <a:cs typeface="American Typewriter"/>
              </a:rPr>
              <a:t>For integer values (no decimal point).</a:t>
            </a:r>
            <a:endParaRPr lang="en-US" sz="1200" dirty="0">
              <a:solidFill>
                <a:schemeClr val="tx1"/>
              </a:solidFill>
              <a:latin typeface="American Typewriter"/>
              <a:cs typeface="American Typewriter"/>
            </a:endParaRPr>
          </a:p>
        </p:txBody>
      </p:sp>
      <p:sp>
        <p:nvSpPr>
          <p:cNvPr id="41" name="Rectangle 40"/>
          <p:cNvSpPr/>
          <p:nvPr/>
        </p:nvSpPr>
        <p:spPr>
          <a:xfrm>
            <a:off x="233237" y="4963338"/>
            <a:ext cx="1649128" cy="584299"/>
          </a:xfrm>
          <a:prstGeom prst="rect">
            <a:avLst/>
          </a:prstGeom>
          <a:gradFill flip="none" rotWithShape="1">
            <a:gsLst>
              <a:gs pos="45000">
                <a:schemeClr val="bg1">
                  <a:lumMod val="95000"/>
                </a:schemeClr>
              </a:gs>
              <a:gs pos="100000">
                <a:srgbClr val="FFFFFF"/>
              </a:gs>
            </a:gsLst>
            <a:path path="circle">
              <a:fillToRect l="100000" t="100000"/>
            </a:path>
            <a:tileRect r="-100000" b="-100000"/>
          </a:gradFill>
          <a:ln w="12700" cmpd="sng">
            <a:solidFill>
              <a:srgbClr val="FF0000">
                <a:alpha val="42000"/>
              </a:srgbClr>
            </a:solidFill>
          </a:ln>
          <a:effectLst>
            <a:innerShdw blurRad="95250" dist="50800" dir="16200000">
              <a:schemeClr val="bg1">
                <a:lumMod val="50000"/>
                <a:alpha val="7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FF0000"/>
                </a:solidFill>
                <a:latin typeface="American Typewriter"/>
                <a:cs typeface="American Typewriter"/>
              </a:rPr>
              <a:t>Link</a:t>
            </a:r>
            <a:endParaRPr lang="en-US" sz="1400" dirty="0">
              <a:solidFill>
                <a:srgbClr val="FF0000"/>
              </a:solidFill>
              <a:latin typeface="MumboSSK Bold"/>
            </a:endParaRPr>
          </a:p>
        </p:txBody>
      </p:sp>
      <p:sp>
        <p:nvSpPr>
          <p:cNvPr id="42" name="Rectangle 41"/>
          <p:cNvSpPr/>
          <p:nvPr/>
        </p:nvSpPr>
        <p:spPr>
          <a:xfrm>
            <a:off x="1907755" y="4963338"/>
            <a:ext cx="4722432" cy="584299"/>
          </a:xfrm>
          <a:prstGeom prst="rect">
            <a:avLst/>
          </a:prstGeom>
          <a:gradFill flip="none" rotWithShape="1">
            <a:gsLst>
              <a:gs pos="45000">
                <a:schemeClr val="bg1">
                  <a:lumMod val="95000"/>
                </a:schemeClr>
              </a:gs>
              <a:gs pos="100000">
                <a:srgbClr val="FFFFFF"/>
              </a:gs>
            </a:gsLst>
            <a:path path="circle">
              <a:fillToRect l="100000" t="100000"/>
            </a:path>
            <a:tileRect r="-100000" b="-100000"/>
          </a:gradFill>
          <a:ln w="12700" cmpd="sng">
            <a:solidFill>
              <a:srgbClr val="FF0000">
                <a:alpha val="42000"/>
              </a:srgbClr>
            </a:solidFill>
          </a:ln>
          <a:effectLst>
            <a:innerShdw blurRad="95250" dist="50800" dir="16200000">
              <a:schemeClr val="bg1">
                <a:lumMod val="50000"/>
                <a:alpha val="7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smtClean="0">
                <a:solidFill>
                  <a:schemeClr val="tx1"/>
                </a:solidFill>
                <a:latin typeface="American Typewriter"/>
                <a:cs typeface="American Typewriter"/>
              </a:rPr>
              <a:t>Enter </a:t>
            </a:r>
            <a:r>
              <a:rPr lang="en-US" sz="1200" dirty="0" smtClean="0">
                <a:solidFill>
                  <a:schemeClr val="tx1"/>
                </a:solidFill>
                <a:latin typeface="American Typewriter"/>
                <a:cs typeface="American Typewriter"/>
              </a:rPr>
              <a:t>clicks the Link, opening the result in a new Model Window.</a:t>
            </a:r>
            <a:endParaRPr lang="en-US" sz="1200" b="1" dirty="0">
              <a:solidFill>
                <a:schemeClr val="tx1"/>
              </a:solidFill>
              <a:latin typeface="American Typewriter"/>
              <a:cs typeface="American Typewriter"/>
            </a:endParaRPr>
          </a:p>
        </p:txBody>
      </p:sp>
      <p:sp>
        <p:nvSpPr>
          <p:cNvPr id="44" name="Rectangle 43"/>
          <p:cNvSpPr/>
          <p:nvPr/>
        </p:nvSpPr>
        <p:spPr>
          <a:xfrm>
            <a:off x="233237" y="5560894"/>
            <a:ext cx="1649128" cy="584299"/>
          </a:xfrm>
          <a:prstGeom prst="rect">
            <a:avLst/>
          </a:prstGeom>
          <a:gradFill flip="none" rotWithShape="1">
            <a:gsLst>
              <a:gs pos="45000">
                <a:schemeClr val="bg1">
                  <a:lumMod val="95000"/>
                </a:schemeClr>
              </a:gs>
              <a:gs pos="100000">
                <a:srgbClr val="FFFFFF"/>
              </a:gs>
            </a:gsLst>
            <a:path path="circle">
              <a:fillToRect l="100000" t="100000"/>
            </a:path>
            <a:tileRect r="-100000" b="-100000"/>
          </a:gradFill>
          <a:ln w="12700" cmpd="sng">
            <a:solidFill>
              <a:srgbClr val="FF0000">
                <a:alpha val="42000"/>
              </a:srgbClr>
            </a:solidFill>
          </a:ln>
          <a:effectLst>
            <a:innerShdw blurRad="95250" dist="50800" dir="16200000">
              <a:schemeClr val="bg1">
                <a:lumMod val="50000"/>
                <a:alpha val="7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FF0000"/>
                </a:solidFill>
                <a:latin typeface="American Typewriter"/>
                <a:cs typeface="American Typewriter"/>
              </a:rPr>
              <a:t>List</a:t>
            </a:r>
            <a:endParaRPr lang="en-US" sz="1400" dirty="0">
              <a:solidFill>
                <a:srgbClr val="FF0000"/>
              </a:solidFill>
              <a:latin typeface="MumboSSK Bold"/>
            </a:endParaRPr>
          </a:p>
        </p:txBody>
      </p:sp>
      <p:sp>
        <p:nvSpPr>
          <p:cNvPr id="45" name="Rectangle 44"/>
          <p:cNvSpPr/>
          <p:nvPr/>
        </p:nvSpPr>
        <p:spPr>
          <a:xfrm>
            <a:off x="1907755" y="5560894"/>
            <a:ext cx="4722432" cy="584299"/>
          </a:xfrm>
          <a:prstGeom prst="rect">
            <a:avLst/>
          </a:prstGeom>
          <a:gradFill flip="none" rotWithShape="1">
            <a:gsLst>
              <a:gs pos="45000">
                <a:schemeClr val="bg1">
                  <a:lumMod val="95000"/>
                </a:schemeClr>
              </a:gs>
              <a:gs pos="100000">
                <a:srgbClr val="FFFFFF"/>
              </a:gs>
            </a:gsLst>
            <a:path path="circle">
              <a:fillToRect l="100000" t="100000"/>
            </a:path>
            <a:tileRect r="-100000" b="-100000"/>
          </a:gradFill>
          <a:ln w="12700" cmpd="sng">
            <a:solidFill>
              <a:srgbClr val="FF0000">
                <a:alpha val="42000"/>
              </a:srgbClr>
            </a:solidFill>
          </a:ln>
          <a:effectLst>
            <a:innerShdw blurRad="95250" dist="50800" dir="16200000">
              <a:schemeClr val="bg1">
                <a:lumMod val="50000"/>
                <a:alpha val="7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dirty="0" smtClean="0">
                <a:solidFill>
                  <a:schemeClr val="tx1"/>
                </a:solidFill>
                <a:latin typeface="American Typewriter"/>
                <a:cs typeface="American Typewriter"/>
              </a:rPr>
              <a:t>A linear sequence of any other Value Type (except List). </a:t>
            </a:r>
            <a:r>
              <a:rPr lang="en-US" sz="1200" dirty="0">
                <a:solidFill>
                  <a:schemeClr val="tx1"/>
                </a:solidFill>
                <a:latin typeface="American Typewriter"/>
                <a:cs typeface="American Typewriter"/>
              </a:rPr>
              <a:t>Enter key to open </a:t>
            </a:r>
            <a:r>
              <a:rPr lang="en-US" sz="1200" dirty="0">
                <a:solidFill>
                  <a:srgbClr val="FF0000"/>
                </a:solidFill>
                <a:latin typeface="American Typewriter"/>
                <a:cs typeface="American Typewriter"/>
              </a:rPr>
              <a:t>List Dialog</a:t>
            </a:r>
            <a:r>
              <a:rPr lang="en-US" sz="1200" dirty="0">
                <a:solidFill>
                  <a:schemeClr val="tx1"/>
                </a:solidFill>
                <a:latin typeface="American Typewriter"/>
                <a:cs typeface="American Typewriter"/>
              </a:rPr>
              <a:t>. </a:t>
            </a:r>
          </a:p>
        </p:txBody>
      </p:sp>
    </p:spTree>
    <p:extLst>
      <p:ext uri="{BB962C8B-B14F-4D97-AF65-F5344CB8AC3E}">
        <p14:creationId xmlns:p14="http://schemas.microsoft.com/office/powerpoint/2010/main" val="117184176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322521" y="8855429"/>
            <a:ext cx="2212958" cy="23435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solidFill>
                  <a:srgbClr val="0D0D0D">
                    <a:alpha val="55000"/>
                  </a:srgbClr>
                </a:solidFill>
                <a:latin typeface="MumboSSK Bold"/>
                <a:cs typeface="MumboSSK Bold"/>
              </a:rPr>
              <a:t>Copyright </a:t>
            </a:r>
            <a:r>
              <a:rPr lang="en-US" sz="1000" dirty="0" smtClean="0">
                <a:solidFill>
                  <a:srgbClr val="0D0D0D">
                    <a:alpha val="55000"/>
                  </a:srgbClr>
                </a:solidFill>
                <a:latin typeface="MumboSSK Bold"/>
                <a:cs typeface="MumboSSK Bold"/>
              </a:rPr>
              <a:t>2013 </a:t>
            </a:r>
            <a:r>
              <a:rPr lang="en-US" sz="1000" dirty="0">
                <a:solidFill>
                  <a:srgbClr val="0D0D0D">
                    <a:alpha val="55000"/>
                  </a:srgbClr>
                </a:solidFill>
                <a:latin typeface="MumboSSK Bold"/>
                <a:cs typeface="MumboSSK Bold"/>
              </a:rPr>
              <a:t>Mark Masse </a:t>
            </a:r>
          </a:p>
        </p:txBody>
      </p:sp>
      <p:sp>
        <p:nvSpPr>
          <p:cNvPr id="3" name="Slide Number Placeholder 2"/>
          <p:cNvSpPr>
            <a:spLocks noGrp="1"/>
          </p:cNvSpPr>
          <p:nvPr>
            <p:ph type="sldNum" sz="quarter" idx="12"/>
          </p:nvPr>
        </p:nvSpPr>
        <p:spPr/>
        <p:txBody>
          <a:bodyPr/>
          <a:lstStyle/>
          <a:p>
            <a:fld id="{7BD5383C-8CB6-2A4A-B5C9-BC2D6FE40A2E}" type="slidenum">
              <a:rPr lang="en-US" smtClean="0"/>
              <a:t>10</a:t>
            </a:fld>
            <a:endParaRPr lang="en-US"/>
          </a:p>
        </p:txBody>
      </p:sp>
      <p:sp>
        <p:nvSpPr>
          <p:cNvPr id="17" name="Process 16"/>
          <p:cNvSpPr/>
          <p:nvPr/>
        </p:nvSpPr>
        <p:spPr>
          <a:xfrm>
            <a:off x="0" y="0"/>
            <a:ext cx="6858000" cy="594264"/>
          </a:xfrm>
          <a:prstGeom prst="flowChartProcess">
            <a:avLst/>
          </a:prstGeom>
          <a:no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800" b="1" dirty="0" smtClean="0">
                <a:solidFill>
                  <a:srgbClr val="FF0000"/>
                </a:solidFill>
                <a:latin typeface="American Typewriter"/>
                <a:cs typeface="American Typewriter"/>
              </a:rPr>
              <a:t>Model </a:t>
            </a:r>
            <a:r>
              <a:rPr lang="en-US" sz="2800" b="1" dirty="0">
                <a:solidFill>
                  <a:srgbClr val="FF0000"/>
                </a:solidFill>
                <a:latin typeface="American Typewriter"/>
                <a:cs typeface="American Typewriter"/>
              </a:rPr>
              <a:t>Window </a:t>
            </a:r>
            <a:r>
              <a:rPr lang="en-US" sz="2000" b="1" dirty="0">
                <a:solidFill>
                  <a:srgbClr val="FF0000"/>
                </a:solidFill>
                <a:latin typeface="American Typewriter"/>
                <a:cs typeface="American Typewriter"/>
              </a:rPr>
              <a:t>(part </a:t>
            </a:r>
            <a:r>
              <a:rPr lang="en-US" sz="2000" b="1" dirty="0" smtClean="0">
                <a:solidFill>
                  <a:srgbClr val="FF0000"/>
                </a:solidFill>
                <a:latin typeface="American Typewriter"/>
                <a:cs typeface="American Typewriter"/>
              </a:rPr>
              <a:t>3)</a:t>
            </a:r>
            <a:endParaRPr lang="en-US" sz="2000" b="1" dirty="0">
              <a:solidFill>
                <a:srgbClr val="FF0000"/>
              </a:solidFill>
              <a:latin typeface="American Typewriter"/>
              <a:cs typeface="American Typewriter"/>
            </a:endParaRPr>
          </a:p>
        </p:txBody>
      </p:sp>
      <p:sp>
        <p:nvSpPr>
          <p:cNvPr id="18" name="Rectangle 17"/>
          <p:cNvSpPr/>
          <p:nvPr/>
        </p:nvSpPr>
        <p:spPr>
          <a:xfrm>
            <a:off x="264061" y="532472"/>
            <a:ext cx="6251039" cy="1239546"/>
          </a:xfrm>
          <a:prstGeom prst="rect">
            <a:avLst/>
          </a:prstGeom>
          <a:noFill/>
          <a:ln w="38100" cmpd="sng">
            <a:noFill/>
          </a:ln>
          <a:effectLst>
            <a:softEdge rad="25400"/>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endParaRPr lang="en-US" sz="1200" dirty="0">
              <a:solidFill>
                <a:schemeClr val="tx1"/>
              </a:solidFill>
              <a:latin typeface="American Typewriter"/>
              <a:cs typeface="American Typewriter"/>
            </a:endParaRPr>
          </a:p>
          <a:p>
            <a:r>
              <a:rPr lang="en-US" dirty="0" smtClean="0">
                <a:solidFill>
                  <a:srgbClr val="FF0000"/>
                </a:solidFill>
                <a:latin typeface="American Typewriter"/>
                <a:cs typeface="American Typewriter"/>
              </a:rPr>
              <a:t>&lt; Print Preview &gt;</a:t>
            </a:r>
          </a:p>
          <a:p>
            <a:endParaRPr lang="en-US" sz="1200" dirty="0" smtClean="0">
              <a:solidFill>
                <a:srgbClr val="FF0000"/>
              </a:solidFill>
              <a:latin typeface="American Typewriter"/>
              <a:cs typeface="American Typewriter"/>
            </a:endParaRPr>
          </a:p>
          <a:p>
            <a:r>
              <a:rPr lang="en-US" sz="1200" dirty="0" smtClean="0">
                <a:solidFill>
                  <a:schemeClr val="tx1"/>
                </a:solidFill>
                <a:latin typeface="American Typewriter"/>
                <a:cs typeface="American Typewriter"/>
              </a:rPr>
              <a:t>The</a:t>
            </a:r>
            <a:endParaRPr lang="en-US" sz="1200" dirty="0">
              <a:solidFill>
                <a:srgbClr val="FF0000"/>
              </a:solidFill>
              <a:latin typeface="American Typewriter"/>
              <a:cs typeface="American Typewriter"/>
            </a:endParaRPr>
          </a:p>
          <a:p>
            <a:endParaRPr lang="en-US" sz="1200" dirty="0" smtClean="0">
              <a:solidFill>
                <a:schemeClr val="tx1"/>
              </a:solidFill>
              <a:latin typeface="American Typewriter"/>
              <a:cs typeface="American Typewriter"/>
            </a:endParaRPr>
          </a:p>
        </p:txBody>
      </p:sp>
      <p:pic>
        <p:nvPicPr>
          <p:cNvPr id="2" name="Picture 1"/>
          <p:cNvPicPr>
            <a:picLocks noChangeAspect="1"/>
          </p:cNvPicPr>
          <p:nvPr/>
        </p:nvPicPr>
        <p:blipFill>
          <a:blip r:embed="rId2"/>
          <a:stretch>
            <a:fillRect/>
          </a:stretch>
        </p:blipFill>
        <p:spPr>
          <a:xfrm>
            <a:off x="889778" y="1805006"/>
            <a:ext cx="5069353" cy="6870023"/>
          </a:xfrm>
          <a:prstGeom prst="rect">
            <a:avLst/>
          </a:prstGeom>
        </p:spPr>
      </p:pic>
    </p:spTree>
    <p:extLst>
      <p:ext uri="{BB962C8B-B14F-4D97-AF65-F5344CB8AC3E}">
        <p14:creationId xmlns:p14="http://schemas.microsoft.com/office/powerpoint/2010/main" val="75088964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322521" y="8855429"/>
            <a:ext cx="2212958" cy="23435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solidFill>
                  <a:srgbClr val="0D0D0D">
                    <a:alpha val="55000"/>
                  </a:srgbClr>
                </a:solidFill>
                <a:latin typeface="MumboSSK Bold"/>
                <a:cs typeface="MumboSSK Bold"/>
              </a:rPr>
              <a:t>Copyright </a:t>
            </a:r>
            <a:r>
              <a:rPr lang="en-US" sz="1000" dirty="0" smtClean="0">
                <a:solidFill>
                  <a:srgbClr val="0D0D0D">
                    <a:alpha val="55000"/>
                  </a:srgbClr>
                </a:solidFill>
                <a:latin typeface="MumboSSK Bold"/>
                <a:cs typeface="MumboSSK Bold"/>
              </a:rPr>
              <a:t>2013 </a:t>
            </a:r>
            <a:r>
              <a:rPr lang="en-US" sz="1000" dirty="0">
                <a:solidFill>
                  <a:srgbClr val="0D0D0D">
                    <a:alpha val="55000"/>
                  </a:srgbClr>
                </a:solidFill>
                <a:latin typeface="MumboSSK Bold"/>
                <a:cs typeface="MumboSSK Bold"/>
              </a:rPr>
              <a:t>Mark Masse </a:t>
            </a:r>
          </a:p>
        </p:txBody>
      </p:sp>
      <p:sp>
        <p:nvSpPr>
          <p:cNvPr id="3" name="Slide Number Placeholder 2"/>
          <p:cNvSpPr>
            <a:spLocks noGrp="1"/>
          </p:cNvSpPr>
          <p:nvPr>
            <p:ph type="sldNum" sz="quarter" idx="12"/>
          </p:nvPr>
        </p:nvSpPr>
        <p:spPr/>
        <p:txBody>
          <a:bodyPr/>
          <a:lstStyle/>
          <a:p>
            <a:fld id="{7BD5383C-8CB6-2A4A-B5C9-BC2D6FE40A2E}" type="slidenum">
              <a:rPr lang="en-US" smtClean="0"/>
              <a:t>11</a:t>
            </a:fld>
            <a:endParaRPr lang="en-US"/>
          </a:p>
        </p:txBody>
      </p:sp>
      <p:sp>
        <p:nvSpPr>
          <p:cNvPr id="17" name="Process 16"/>
          <p:cNvSpPr/>
          <p:nvPr/>
        </p:nvSpPr>
        <p:spPr>
          <a:xfrm>
            <a:off x="0" y="0"/>
            <a:ext cx="6858000" cy="594264"/>
          </a:xfrm>
          <a:prstGeom prst="flowChartProcess">
            <a:avLst/>
          </a:prstGeom>
          <a:no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800" b="1" dirty="0" smtClean="0">
                <a:solidFill>
                  <a:srgbClr val="FF0000"/>
                </a:solidFill>
                <a:latin typeface="American Typewriter"/>
                <a:cs typeface="American Typewriter"/>
              </a:rPr>
              <a:t>Model </a:t>
            </a:r>
            <a:r>
              <a:rPr lang="en-US" sz="2800" b="1" dirty="0">
                <a:solidFill>
                  <a:srgbClr val="FF0000"/>
                </a:solidFill>
                <a:latin typeface="American Typewriter"/>
                <a:cs typeface="American Typewriter"/>
              </a:rPr>
              <a:t>Window </a:t>
            </a:r>
            <a:r>
              <a:rPr lang="en-US" sz="2000" b="1" dirty="0">
                <a:solidFill>
                  <a:srgbClr val="FF0000"/>
                </a:solidFill>
                <a:latin typeface="American Typewriter"/>
                <a:cs typeface="American Typewriter"/>
              </a:rPr>
              <a:t>(part 4</a:t>
            </a:r>
            <a:r>
              <a:rPr lang="en-US" sz="2000" b="1" dirty="0" smtClean="0">
                <a:solidFill>
                  <a:srgbClr val="FF0000"/>
                </a:solidFill>
                <a:latin typeface="American Typewriter"/>
                <a:cs typeface="American Typewriter"/>
              </a:rPr>
              <a:t>)</a:t>
            </a:r>
            <a:endParaRPr lang="en-US" sz="2000" b="1" dirty="0">
              <a:solidFill>
                <a:srgbClr val="FF0000"/>
              </a:solidFill>
              <a:latin typeface="American Typewriter"/>
              <a:cs typeface="American Typewriter"/>
            </a:endParaRPr>
          </a:p>
        </p:txBody>
      </p:sp>
      <p:sp>
        <p:nvSpPr>
          <p:cNvPr id="33" name="Rectangle 32"/>
          <p:cNvSpPr/>
          <p:nvPr/>
        </p:nvSpPr>
        <p:spPr>
          <a:xfrm>
            <a:off x="264061" y="528181"/>
            <a:ext cx="6251039" cy="1850946"/>
          </a:xfrm>
          <a:prstGeom prst="rect">
            <a:avLst/>
          </a:prstGeom>
          <a:noFill/>
          <a:ln w="38100" cmpd="sng">
            <a:noFill/>
          </a:ln>
          <a:effectLst>
            <a:softEdge rad="25400"/>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endParaRPr lang="en-US" sz="1200" dirty="0">
              <a:solidFill>
                <a:schemeClr val="tx1"/>
              </a:solidFill>
              <a:latin typeface="American Typewriter"/>
              <a:cs typeface="American Typewriter"/>
            </a:endParaRPr>
          </a:p>
          <a:p>
            <a:r>
              <a:rPr lang="en-US" dirty="0" smtClean="0">
                <a:solidFill>
                  <a:srgbClr val="FF0000"/>
                </a:solidFill>
                <a:latin typeface="American Typewriter"/>
                <a:cs typeface="American Typewriter"/>
              </a:rPr>
              <a:t>&lt; Save &gt;</a:t>
            </a:r>
          </a:p>
          <a:p>
            <a:endParaRPr lang="en-US" sz="1200" dirty="0" smtClean="0">
              <a:solidFill>
                <a:srgbClr val="FF0000"/>
              </a:solidFill>
              <a:latin typeface="American Typewriter"/>
              <a:cs typeface="American Typewriter"/>
            </a:endParaRPr>
          </a:p>
          <a:p>
            <a:r>
              <a:rPr lang="en-US" sz="1200" dirty="0" smtClean="0">
                <a:solidFill>
                  <a:schemeClr val="tx1"/>
                </a:solidFill>
                <a:latin typeface="American Typewriter"/>
                <a:cs typeface="American Typewriter"/>
              </a:rPr>
              <a:t>The</a:t>
            </a:r>
            <a:endParaRPr lang="en-US" dirty="0">
              <a:solidFill>
                <a:srgbClr val="FF0000"/>
              </a:solidFill>
              <a:latin typeface="American Typewriter"/>
              <a:cs typeface="American Typewriter"/>
            </a:endParaRPr>
          </a:p>
          <a:p>
            <a:endParaRPr lang="en-US" sz="1200" dirty="0" smtClean="0">
              <a:solidFill>
                <a:schemeClr val="tx1"/>
              </a:solidFill>
              <a:latin typeface="American Typewriter"/>
              <a:cs typeface="American Typewriter"/>
            </a:endParaRPr>
          </a:p>
        </p:txBody>
      </p:sp>
    </p:spTree>
    <p:extLst>
      <p:ext uri="{BB962C8B-B14F-4D97-AF65-F5344CB8AC3E}">
        <p14:creationId xmlns:p14="http://schemas.microsoft.com/office/powerpoint/2010/main" val="139281151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322521" y="8855429"/>
            <a:ext cx="2212958" cy="23435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solidFill>
                  <a:srgbClr val="0D0D0D">
                    <a:alpha val="55000"/>
                  </a:srgbClr>
                </a:solidFill>
                <a:latin typeface="MumboSSK Bold"/>
                <a:cs typeface="MumboSSK Bold"/>
              </a:rPr>
              <a:t>Copyright </a:t>
            </a:r>
            <a:r>
              <a:rPr lang="en-US" sz="1000" dirty="0" smtClean="0">
                <a:solidFill>
                  <a:srgbClr val="0D0D0D">
                    <a:alpha val="55000"/>
                  </a:srgbClr>
                </a:solidFill>
                <a:latin typeface="MumboSSK Bold"/>
                <a:cs typeface="MumboSSK Bold"/>
              </a:rPr>
              <a:t>2013 </a:t>
            </a:r>
            <a:r>
              <a:rPr lang="en-US" sz="1000" dirty="0">
                <a:solidFill>
                  <a:srgbClr val="0D0D0D">
                    <a:alpha val="55000"/>
                  </a:srgbClr>
                </a:solidFill>
                <a:latin typeface="MumboSSK Bold"/>
                <a:cs typeface="MumboSSK Bold"/>
              </a:rPr>
              <a:t>Mark Masse </a:t>
            </a:r>
          </a:p>
        </p:txBody>
      </p:sp>
      <p:sp>
        <p:nvSpPr>
          <p:cNvPr id="3" name="Slide Number Placeholder 2"/>
          <p:cNvSpPr>
            <a:spLocks noGrp="1"/>
          </p:cNvSpPr>
          <p:nvPr>
            <p:ph type="sldNum" sz="quarter" idx="12"/>
          </p:nvPr>
        </p:nvSpPr>
        <p:spPr/>
        <p:txBody>
          <a:bodyPr/>
          <a:lstStyle/>
          <a:p>
            <a:fld id="{7BD5383C-8CB6-2A4A-B5C9-BC2D6FE40A2E}" type="slidenum">
              <a:rPr lang="en-US" smtClean="0"/>
              <a:t>12</a:t>
            </a:fld>
            <a:endParaRPr lang="en-US"/>
          </a:p>
        </p:txBody>
      </p:sp>
      <p:sp>
        <p:nvSpPr>
          <p:cNvPr id="17" name="Process 16"/>
          <p:cNvSpPr/>
          <p:nvPr/>
        </p:nvSpPr>
        <p:spPr>
          <a:xfrm>
            <a:off x="0" y="0"/>
            <a:ext cx="6858000" cy="594264"/>
          </a:xfrm>
          <a:prstGeom prst="flowChartProcess">
            <a:avLst/>
          </a:prstGeom>
          <a:no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800" b="1" dirty="0" smtClean="0">
                <a:solidFill>
                  <a:srgbClr val="FF0000"/>
                </a:solidFill>
                <a:latin typeface="American Typewriter"/>
                <a:cs typeface="American Typewriter"/>
              </a:rPr>
              <a:t>Choices Dialog</a:t>
            </a:r>
            <a:endParaRPr lang="en-US" sz="2000" b="1" dirty="0">
              <a:solidFill>
                <a:srgbClr val="FF0000"/>
              </a:solidFill>
              <a:latin typeface="American Typewriter"/>
              <a:cs typeface="American Typewriter"/>
            </a:endParaRPr>
          </a:p>
        </p:txBody>
      </p:sp>
      <p:sp>
        <p:nvSpPr>
          <p:cNvPr id="18" name="Rectangle 17"/>
          <p:cNvSpPr/>
          <p:nvPr/>
        </p:nvSpPr>
        <p:spPr>
          <a:xfrm>
            <a:off x="264061" y="565460"/>
            <a:ext cx="6251039" cy="1356120"/>
          </a:xfrm>
          <a:prstGeom prst="rect">
            <a:avLst/>
          </a:prstGeom>
          <a:noFill/>
          <a:ln w="38100" cmpd="sng">
            <a:noFill/>
          </a:ln>
          <a:effectLst>
            <a:softEdge rad="25400"/>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endParaRPr lang="en-US" sz="1200" dirty="0">
              <a:solidFill>
                <a:schemeClr val="tx1"/>
              </a:solidFill>
              <a:latin typeface="American Typewriter"/>
              <a:cs typeface="American Typewriter"/>
            </a:endParaRPr>
          </a:p>
          <a:p>
            <a:r>
              <a:rPr lang="en-US" dirty="0" smtClean="0">
                <a:solidFill>
                  <a:srgbClr val="FF0000"/>
                </a:solidFill>
                <a:latin typeface="American Typewriter"/>
                <a:cs typeface="American Typewriter"/>
              </a:rPr>
              <a:t>Title</a:t>
            </a:r>
          </a:p>
          <a:p>
            <a:endParaRPr lang="en-US" sz="1200" dirty="0" smtClean="0">
              <a:solidFill>
                <a:srgbClr val="FF0000"/>
              </a:solidFill>
              <a:latin typeface="American Typewriter"/>
              <a:cs typeface="American Typewriter"/>
            </a:endParaRPr>
          </a:p>
          <a:p>
            <a:r>
              <a:rPr lang="en-US" sz="1200" dirty="0" smtClean="0">
                <a:solidFill>
                  <a:schemeClr val="tx1"/>
                </a:solidFill>
                <a:latin typeface="American Typewriter"/>
                <a:cs typeface="American Typewriter"/>
              </a:rPr>
              <a:t>The Single Select Value…</a:t>
            </a:r>
            <a:endParaRPr lang="en-US" sz="1200" dirty="0">
              <a:solidFill>
                <a:srgbClr val="FF0000"/>
              </a:solidFill>
              <a:latin typeface="American Typewriter"/>
              <a:cs typeface="American Typewriter"/>
            </a:endParaRPr>
          </a:p>
          <a:p>
            <a:endParaRPr lang="en-US" sz="1200" dirty="0" smtClean="0">
              <a:solidFill>
                <a:schemeClr val="tx1"/>
              </a:solidFill>
              <a:latin typeface="American Typewriter"/>
              <a:cs typeface="American Typewriter"/>
            </a:endParaRPr>
          </a:p>
        </p:txBody>
      </p:sp>
      <p:pic>
        <p:nvPicPr>
          <p:cNvPr id="2" name="Picture 1"/>
          <p:cNvPicPr>
            <a:picLocks noChangeAspect="1"/>
          </p:cNvPicPr>
          <p:nvPr/>
        </p:nvPicPr>
        <p:blipFill>
          <a:blip r:embed="rId2"/>
          <a:stretch>
            <a:fillRect/>
          </a:stretch>
        </p:blipFill>
        <p:spPr>
          <a:xfrm>
            <a:off x="852742" y="2352502"/>
            <a:ext cx="5152516" cy="5446452"/>
          </a:xfrm>
          <a:prstGeom prst="rect">
            <a:avLst/>
          </a:prstGeom>
        </p:spPr>
      </p:pic>
    </p:spTree>
    <p:extLst>
      <p:ext uri="{BB962C8B-B14F-4D97-AF65-F5344CB8AC3E}">
        <p14:creationId xmlns:p14="http://schemas.microsoft.com/office/powerpoint/2010/main" val="269457151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322521" y="8855429"/>
            <a:ext cx="2212958" cy="23435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solidFill>
                  <a:srgbClr val="0D0D0D">
                    <a:alpha val="55000"/>
                  </a:srgbClr>
                </a:solidFill>
                <a:latin typeface="MumboSSK Bold"/>
                <a:cs typeface="MumboSSK Bold"/>
              </a:rPr>
              <a:t>Copyright </a:t>
            </a:r>
            <a:r>
              <a:rPr lang="en-US" sz="1000" dirty="0" smtClean="0">
                <a:solidFill>
                  <a:srgbClr val="0D0D0D">
                    <a:alpha val="55000"/>
                  </a:srgbClr>
                </a:solidFill>
                <a:latin typeface="MumboSSK Bold"/>
                <a:cs typeface="MumboSSK Bold"/>
              </a:rPr>
              <a:t>2013 </a:t>
            </a:r>
            <a:r>
              <a:rPr lang="en-US" sz="1000" dirty="0">
                <a:solidFill>
                  <a:srgbClr val="0D0D0D">
                    <a:alpha val="55000"/>
                  </a:srgbClr>
                </a:solidFill>
                <a:latin typeface="MumboSSK Bold"/>
                <a:cs typeface="MumboSSK Bold"/>
              </a:rPr>
              <a:t>Mark Masse </a:t>
            </a:r>
          </a:p>
        </p:txBody>
      </p:sp>
      <p:sp>
        <p:nvSpPr>
          <p:cNvPr id="3" name="Slide Number Placeholder 2"/>
          <p:cNvSpPr>
            <a:spLocks noGrp="1"/>
          </p:cNvSpPr>
          <p:nvPr>
            <p:ph type="sldNum" sz="quarter" idx="12"/>
          </p:nvPr>
        </p:nvSpPr>
        <p:spPr/>
        <p:txBody>
          <a:bodyPr/>
          <a:lstStyle/>
          <a:p>
            <a:fld id="{7BD5383C-8CB6-2A4A-B5C9-BC2D6FE40A2E}" type="slidenum">
              <a:rPr lang="en-US" smtClean="0"/>
              <a:t>13</a:t>
            </a:fld>
            <a:endParaRPr lang="en-US"/>
          </a:p>
        </p:txBody>
      </p:sp>
      <p:sp>
        <p:nvSpPr>
          <p:cNvPr id="17" name="Process 16"/>
          <p:cNvSpPr/>
          <p:nvPr/>
        </p:nvSpPr>
        <p:spPr>
          <a:xfrm>
            <a:off x="0" y="0"/>
            <a:ext cx="6858000" cy="594264"/>
          </a:xfrm>
          <a:prstGeom prst="flowChartProcess">
            <a:avLst/>
          </a:prstGeom>
          <a:no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800" b="1" dirty="0" smtClean="0">
                <a:solidFill>
                  <a:srgbClr val="FF0000"/>
                </a:solidFill>
                <a:latin typeface="American Typewriter"/>
                <a:cs typeface="American Typewriter"/>
              </a:rPr>
              <a:t>List Dialog</a:t>
            </a:r>
            <a:endParaRPr lang="en-US" sz="2000" b="1" dirty="0">
              <a:solidFill>
                <a:srgbClr val="FF0000"/>
              </a:solidFill>
              <a:latin typeface="American Typewriter"/>
              <a:cs typeface="American Typewriter"/>
            </a:endParaRPr>
          </a:p>
        </p:txBody>
      </p:sp>
      <p:sp>
        <p:nvSpPr>
          <p:cNvPr id="18" name="Rectangle 17"/>
          <p:cNvSpPr/>
          <p:nvPr/>
        </p:nvSpPr>
        <p:spPr>
          <a:xfrm>
            <a:off x="264061" y="565460"/>
            <a:ext cx="6251039" cy="1850946"/>
          </a:xfrm>
          <a:prstGeom prst="rect">
            <a:avLst/>
          </a:prstGeom>
          <a:noFill/>
          <a:ln w="38100" cmpd="sng">
            <a:noFill/>
          </a:ln>
          <a:effectLst>
            <a:softEdge rad="25400"/>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endParaRPr lang="en-US" sz="1200" dirty="0">
              <a:solidFill>
                <a:schemeClr val="tx1"/>
              </a:solidFill>
              <a:latin typeface="American Typewriter"/>
              <a:cs typeface="American Typewriter"/>
            </a:endParaRPr>
          </a:p>
          <a:p>
            <a:r>
              <a:rPr lang="en-US" dirty="0" smtClean="0">
                <a:solidFill>
                  <a:srgbClr val="FF0000"/>
                </a:solidFill>
                <a:latin typeface="American Typewriter"/>
                <a:cs typeface="American Typewriter"/>
              </a:rPr>
              <a:t>Title</a:t>
            </a:r>
          </a:p>
          <a:p>
            <a:endParaRPr lang="en-US" sz="1200" dirty="0" smtClean="0">
              <a:solidFill>
                <a:srgbClr val="FF0000"/>
              </a:solidFill>
              <a:latin typeface="American Typewriter"/>
              <a:cs typeface="American Typewriter"/>
            </a:endParaRPr>
          </a:p>
          <a:p>
            <a:r>
              <a:rPr lang="en-US" sz="1200" dirty="0" smtClean="0">
                <a:solidFill>
                  <a:schemeClr val="tx1"/>
                </a:solidFill>
                <a:latin typeface="American Typewriter"/>
                <a:cs typeface="American Typewriter"/>
              </a:rPr>
              <a:t>The</a:t>
            </a:r>
            <a:endParaRPr lang="en-US" dirty="0">
              <a:solidFill>
                <a:srgbClr val="FF0000"/>
              </a:solidFill>
              <a:latin typeface="American Typewriter"/>
              <a:cs typeface="American Typewriter"/>
            </a:endParaRPr>
          </a:p>
          <a:p>
            <a:endParaRPr lang="en-US" sz="1200" dirty="0" smtClean="0">
              <a:solidFill>
                <a:schemeClr val="tx1"/>
              </a:solidFill>
              <a:latin typeface="American Typewriter"/>
              <a:cs typeface="American Typewriter"/>
            </a:endParaRPr>
          </a:p>
        </p:txBody>
      </p:sp>
      <p:pic>
        <p:nvPicPr>
          <p:cNvPr id="2" name="Picture 1"/>
          <p:cNvPicPr>
            <a:picLocks noChangeAspect="1"/>
          </p:cNvPicPr>
          <p:nvPr/>
        </p:nvPicPr>
        <p:blipFill>
          <a:blip r:embed="rId2"/>
          <a:stretch>
            <a:fillRect/>
          </a:stretch>
        </p:blipFill>
        <p:spPr>
          <a:xfrm>
            <a:off x="852742" y="2631708"/>
            <a:ext cx="5152516" cy="5439250"/>
          </a:xfrm>
          <a:prstGeom prst="rect">
            <a:avLst/>
          </a:prstGeom>
        </p:spPr>
      </p:pic>
    </p:spTree>
    <p:extLst>
      <p:ext uri="{BB962C8B-B14F-4D97-AF65-F5344CB8AC3E}">
        <p14:creationId xmlns:p14="http://schemas.microsoft.com/office/powerpoint/2010/main" val="301399358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322521" y="8855429"/>
            <a:ext cx="2212958" cy="23435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solidFill>
                  <a:srgbClr val="0D0D0D">
                    <a:alpha val="55000"/>
                  </a:srgbClr>
                </a:solidFill>
                <a:latin typeface="MumboSSK Bold"/>
                <a:cs typeface="MumboSSK Bold"/>
              </a:rPr>
              <a:t>Copyright </a:t>
            </a:r>
            <a:r>
              <a:rPr lang="en-US" sz="1000" dirty="0" smtClean="0">
                <a:solidFill>
                  <a:srgbClr val="0D0D0D">
                    <a:alpha val="55000"/>
                  </a:srgbClr>
                </a:solidFill>
                <a:latin typeface="MumboSSK Bold"/>
                <a:cs typeface="MumboSSK Bold"/>
              </a:rPr>
              <a:t>2013 </a:t>
            </a:r>
            <a:r>
              <a:rPr lang="en-US" sz="1000" dirty="0">
                <a:solidFill>
                  <a:srgbClr val="0D0D0D">
                    <a:alpha val="55000"/>
                  </a:srgbClr>
                </a:solidFill>
                <a:latin typeface="MumboSSK Bold"/>
                <a:cs typeface="MumboSSK Bold"/>
              </a:rPr>
              <a:t>Mark Masse </a:t>
            </a:r>
          </a:p>
        </p:txBody>
      </p:sp>
      <p:sp>
        <p:nvSpPr>
          <p:cNvPr id="3" name="Slide Number Placeholder 2"/>
          <p:cNvSpPr>
            <a:spLocks noGrp="1"/>
          </p:cNvSpPr>
          <p:nvPr>
            <p:ph type="sldNum" sz="quarter" idx="12"/>
          </p:nvPr>
        </p:nvSpPr>
        <p:spPr/>
        <p:txBody>
          <a:bodyPr/>
          <a:lstStyle/>
          <a:p>
            <a:fld id="{7BD5383C-8CB6-2A4A-B5C9-BC2D6FE40A2E}" type="slidenum">
              <a:rPr lang="en-US" smtClean="0"/>
              <a:t>14</a:t>
            </a:fld>
            <a:endParaRPr lang="en-US"/>
          </a:p>
        </p:txBody>
      </p:sp>
      <p:sp>
        <p:nvSpPr>
          <p:cNvPr id="17" name="Process 16"/>
          <p:cNvSpPr/>
          <p:nvPr/>
        </p:nvSpPr>
        <p:spPr>
          <a:xfrm>
            <a:off x="0" y="0"/>
            <a:ext cx="6858000" cy="594264"/>
          </a:xfrm>
          <a:prstGeom prst="flowChartProcess">
            <a:avLst/>
          </a:prstGeom>
          <a:no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800" b="1" dirty="0" smtClean="0">
                <a:solidFill>
                  <a:srgbClr val="FF0000"/>
                </a:solidFill>
                <a:latin typeface="American Typewriter"/>
                <a:cs typeface="American Typewriter"/>
              </a:rPr>
              <a:t>Model Value Initialization Dialog</a:t>
            </a:r>
            <a:endParaRPr lang="en-US" sz="2000" b="1" dirty="0">
              <a:solidFill>
                <a:srgbClr val="FF0000"/>
              </a:solidFill>
              <a:latin typeface="American Typewriter"/>
              <a:cs typeface="American Typewriter"/>
            </a:endParaRPr>
          </a:p>
        </p:txBody>
      </p:sp>
      <p:sp>
        <p:nvSpPr>
          <p:cNvPr id="18" name="Rectangle 17"/>
          <p:cNvSpPr/>
          <p:nvPr/>
        </p:nvSpPr>
        <p:spPr>
          <a:xfrm>
            <a:off x="264061" y="565460"/>
            <a:ext cx="6251039" cy="1850946"/>
          </a:xfrm>
          <a:prstGeom prst="rect">
            <a:avLst/>
          </a:prstGeom>
          <a:noFill/>
          <a:ln w="38100" cmpd="sng">
            <a:noFill/>
          </a:ln>
          <a:effectLst>
            <a:softEdge rad="25400"/>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endParaRPr lang="en-US" sz="1200" dirty="0">
              <a:solidFill>
                <a:schemeClr val="tx1"/>
              </a:solidFill>
              <a:latin typeface="American Typewriter"/>
              <a:cs typeface="American Typewriter"/>
            </a:endParaRPr>
          </a:p>
          <a:p>
            <a:r>
              <a:rPr lang="en-US" dirty="0" smtClean="0">
                <a:solidFill>
                  <a:srgbClr val="FF0000"/>
                </a:solidFill>
                <a:latin typeface="American Typewriter"/>
                <a:cs typeface="American Typewriter"/>
              </a:rPr>
              <a:t>Title</a:t>
            </a:r>
          </a:p>
          <a:p>
            <a:endParaRPr lang="en-US" sz="1200" dirty="0" smtClean="0">
              <a:solidFill>
                <a:srgbClr val="FF0000"/>
              </a:solidFill>
              <a:latin typeface="American Typewriter"/>
              <a:cs typeface="American Typewriter"/>
            </a:endParaRPr>
          </a:p>
          <a:p>
            <a:r>
              <a:rPr lang="en-US" sz="1200" dirty="0" smtClean="0">
                <a:solidFill>
                  <a:schemeClr val="tx1"/>
                </a:solidFill>
                <a:latin typeface="American Typewriter"/>
                <a:cs typeface="American Typewriter"/>
              </a:rPr>
              <a:t>The</a:t>
            </a:r>
            <a:endParaRPr lang="en-US" dirty="0">
              <a:solidFill>
                <a:srgbClr val="FF0000"/>
              </a:solidFill>
              <a:latin typeface="American Typewriter"/>
              <a:cs typeface="American Typewriter"/>
            </a:endParaRPr>
          </a:p>
          <a:p>
            <a:endParaRPr lang="en-US" sz="1200" dirty="0" smtClean="0">
              <a:solidFill>
                <a:schemeClr val="tx1"/>
              </a:solidFill>
              <a:latin typeface="American Typewriter"/>
              <a:cs typeface="American Typewriter"/>
            </a:endParaRPr>
          </a:p>
        </p:txBody>
      </p:sp>
      <p:pic>
        <p:nvPicPr>
          <p:cNvPr id="5" name="Picture 4"/>
          <p:cNvPicPr>
            <a:picLocks noChangeAspect="1"/>
          </p:cNvPicPr>
          <p:nvPr/>
        </p:nvPicPr>
        <p:blipFill>
          <a:blip r:embed="rId2"/>
          <a:stretch>
            <a:fillRect/>
          </a:stretch>
        </p:blipFill>
        <p:spPr>
          <a:xfrm>
            <a:off x="311728" y="3448299"/>
            <a:ext cx="6234545" cy="2022204"/>
          </a:xfrm>
          <a:prstGeom prst="rect">
            <a:avLst/>
          </a:prstGeom>
        </p:spPr>
      </p:pic>
    </p:spTree>
    <p:extLst>
      <p:ext uri="{BB962C8B-B14F-4D97-AF65-F5344CB8AC3E}">
        <p14:creationId xmlns:p14="http://schemas.microsoft.com/office/powerpoint/2010/main" val="326383505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0616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5390723" y="6213583"/>
            <a:ext cx="1094814" cy="685419"/>
          </a:xfrm>
          <a:prstGeom prst="rect">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1600" b="1" dirty="0">
                <a:ln w="3175">
                  <a:noFill/>
                </a:ln>
                <a:solidFill>
                  <a:srgbClr val="FF0000"/>
                </a:solidFill>
                <a:latin typeface="American Typewriter"/>
                <a:cs typeface="American Typewriter"/>
              </a:rPr>
              <a:t>Choices</a:t>
            </a:r>
          </a:p>
          <a:p>
            <a:pPr algn="ctr"/>
            <a:r>
              <a:rPr lang="en-US" sz="1600" b="1" dirty="0">
                <a:ln w="3175">
                  <a:noFill/>
                </a:ln>
                <a:solidFill>
                  <a:srgbClr val="FF0000"/>
                </a:solidFill>
                <a:latin typeface="American Typewriter"/>
                <a:cs typeface="American Typewriter"/>
              </a:rPr>
              <a:t>Dialog</a:t>
            </a:r>
          </a:p>
        </p:txBody>
      </p:sp>
      <p:sp>
        <p:nvSpPr>
          <p:cNvPr id="35" name="Rectangle 34"/>
          <p:cNvSpPr/>
          <p:nvPr/>
        </p:nvSpPr>
        <p:spPr>
          <a:xfrm>
            <a:off x="5390723" y="5409992"/>
            <a:ext cx="1094814" cy="685419"/>
          </a:xfrm>
          <a:prstGeom prst="rect">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1600" b="1" dirty="0" smtClean="0">
                <a:ln w="3175">
                  <a:noFill/>
                </a:ln>
                <a:solidFill>
                  <a:srgbClr val="FF0000"/>
                </a:solidFill>
                <a:latin typeface="American Typewriter"/>
                <a:cs typeface="American Typewriter"/>
              </a:rPr>
              <a:t>List</a:t>
            </a:r>
          </a:p>
          <a:p>
            <a:pPr algn="ctr"/>
            <a:r>
              <a:rPr lang="en-US" sz="1600" b="1" dirty="0" smtClean="0">
                <a:ln w="3175">
                  <a:noFill/>
                </a:ln>
                <a:solidFill>
                  <a:srgbClr val="FF0000"/>
                </a:solidFill>
                <a:latin typeface="American Typewriter"/>
                <a:cs typeface="American Typewriter"/>
              </a:rPr>
              <a:t>Dialog</a:t>
            </a:r>
          </a:p>
        </p:txBody>
      </p:sp>
      <p:sp>
        <p:nvSpPr>
          <p:cNvPr id="36" name="Rectangle 35"/>
          <p:cNvSpPr/>
          <p:nvPr/>
        </p:nvSpPr>
        <p:spPr>
          <a:xfrm>
            <a:off x="5390723" y="4606401"/>
            <a:ext cx="1094814" cy="685419"/>
          </a:xfrm>
          <a:prstGeom prst="rect">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1600" b="1" dirty="0">
                <a:ln w="3175">
                  <a:noFill/>
                </a:ln>
                <a:solidFill>
                  <a:srgbClr val="FF0000"/>
                </a:solidFill>
                <a:latin typeface="American Typewriter"/>
                <a:cs typeface="American Typewriter"/>
              </a:rPr>
              <a:t>Print</a:t>
            </a:r>
          </a:p>
          <a:p>
            <a:pPr algn="ctr"/>
            <a:r>
              <a:rPr lang="en-US" sz="1600" b="1" dirty="0" smtClean="0">
                <a:ln w="3175">
                  <a:noFill/>
                </a:ln>
                <a:solidFill>
                  <a:srgbClr val="FF0000"/>
                </a:solidFill>
                <a:latin typeface="American Typewriter"/>
                <a:cs typeface="American Typewriter"/>
              </a:rPr>
              <a:t>Preview</a:t>
            </a:r>
            <a:endParaRPr lang="en-US" sz="1600" b="1" dirty="0">
              <a:ln w="3175">
                <a:noFill/>
              </a:ln>
              <a:solidFill>
                <a:srgbClr val="FF0000"/>
              </a:solidFill>
              <a:latin typeface="American Typewriter"/>
              <a:cs typeface="American Typewriter"/>
            </a:endParaRPr>
          </a:p>
        </p:txBody>
      </p:sp>
      <p:sp>
        <p:nvSpPr>
          <p:cNvPr id="37" name="Right Arrow 36"/>
          <p:cNvSpPr/>
          <p:nvPr/>
        </p:nvSpPr>
        <p:spPr>
          <a:xfrm>
            <a:off x="4643256" y="4765591"/>
            <a:ext cx="776694" cy="341116"/>
          </a:xfrm>
          <a:prstGeom prst="rightArrow">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a:outerShdw blurRad="116205" dist="111887" dir="2700000" rotWithShape="0">
              <a:srgbClr val="FF0000">
                <a:alpha val="13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sz="1600" b="1">
              <a:ln>
                <a:solidFill>
                  <a:schemeClr val="tx1"/>
                </a:solidFill>
              </a:ln>
              <a:solidFill>
                <a:srgbClr val="FF0000"/>
              </a:solidFill>
              <a:latin typeface="American Typewriter"/>
              <a:cs typeface="American Typewriter"/>
            </a:endParaRPr>
          </a:p>
        </p:txBody>
      </p:sp>
      <p:sp>
        <p:nvSpPr>
          <p:cNvPr id="38" name="Right Arrow 37"/>
          <p:cNvSpPr/>
          <p:nvPr/>
        </p:nvSpPr>
        <p:spPr>
          <a:xfrm>
            <a:off x="4643256" y="5576397"/>
            <a:ext cx="776694" cy="341116"/>
          </a:xfrm>
          <a:prstGeom prst="rightArrow">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a:outerShdw blurRad="116205" dist="111887" dir="2700000" rotWithShape="0">
              <a:srgbClr val="FF0000">
                <a:alpha val="13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sz="1600" b="1">
              <a:ln>
                <a:solidFill>
                  <a:schemeClr val="tx1"/>
                </a:solidFill>
              </a:ln>
              <a:solidFill>
                <a:srgbClr val="FF0000"/>
              </a:solidFill>
              <a:latin typeface="American Typewriter"/>
              <a:cs typeface="American Typewriter"/>
            </a:endParaRPr>
          </a:p>
        </p:txBody>
      </p:sp>
      <p:sp>
        <p:nvSpPr>
          <p:cNvPr id="39" name="Right Arrow 38"/>
          <p:cNvSpPr/>
          <p:nvPr/>
        </p:nvSpPr>
        <p:spPr>
          <a:xfrm>
            <a:off x="4643256" y="6387203"/>
            <a:ext cx="776694" cy="341116"/>
          </a:xfrm>
          <a:prstGeom prst="rightArrow">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a:outerShdw blurRad="116205" dist="111887" dir="2700000" rotWithShape="0">
              <a:srgbClr val="FF0000">
                <a:alpha val="13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sz="1600" b="1">
              <a:ln>
                <a:solidFill>
                  <a:schemeClr val="tx1"/>
                </a:solidFill>
              </a:ln>
              <a:solidFill>
                <a:srgbClr val="FF0000"/>
              </a:solidFill>
              <a:latin typeface="American Typewriter"/>
              <a:cs typeface="American Typewriter"/>
            </a:endParaRPr>
          </a:p>
        </p:txBody>
      </p:sp>
      <p:sp>
        <p:nvSpPr>
          <p:cNvPr id="42" name="Process 41"/>
          <p:cNvSpPr/>
          <p:nvPr/>
        </p:nvSpPr>
        <p:spPr>
          <a:xfrm>
            <a:off x="0" y="17572"/>
            <a:ext cx="6858000" cy="534985"/>
          </a:xfrm>
          <a:prstGeom prst="flowChartProcess">
            <a:avLst/>
          </a:prstGeom>
          <a:no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800" b="1" dirty="0" smtClean="0">
                <a:solidFill>
                  <a:srgbClr val="FF0000"/>
                </a:solidFill>
                <a:latin typeface="American Typewriter"/>
                <a:cs typeface="American Typewriter"/>
              </a:rPr>
              <a:t>The Map</a:t>
            </a:r>
            <a:endParaRPr lang="en-US" sz="2800" b="1" dirty="0">
              <a:solidFill>
                <a:srgbClr val="FF0000"/>
              </a:solidFill>
              <a:latin typeface="American Typewriter"/>
              <a:cs typeface="American Typewriter"/>
            </a:endParaRPr>
          </a:p>
        </p:txBody>
      </p:sp>
      <p:sp>
        <p:nvSpPr>
          <p:cNvPr id="23" name="Process 22"/>
          <p:cNvSpPr/>
          <p:nvPr/>
        </p:nvSpPr>
        <p:spPr>
          <a:xfrm>
            <a:off x="3414588" y="4665966"/>
            <a:ext cx="1532397" cy="2173557"/>
          </a:xfrm>
          <a:prstGeom prst="flowChartProcess">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smtClean="0">
                <a:solidFill>
                  <a:srgbClr val="FF0000"/>
                </a:solidFill>
                <a:latin typeface="American Typewriter"/>
                <a:cs typeface="American Typewriter"/>
              </a:rPr>
              <a:t>Model</a:t>
            </a:r>
          </a:p>
          <a:p>
            <a:pPr algn="ctr"/>
            <a:r>
              <a:rPr lang="en-US" sz="2400" b="1" dirty="0" smtClean="0">
                <a:solidFill>
                  <a:srgbClr val="FF0000"/>
                </a:solidFill>
                <a:latin typeface="American Typewriter"/>
                <a:cs typeface="American Typewriter"/>
              </a:rPr>
              <a:t>Window</a:t>
            </a:r>
            <a:endParaRPr lang="en-US" sz="2400" b="1" dirty="0">
              <a:solidFill>
                <a:srgbClr val="FF0000"/>
              </a:solidFill>
              <a:latin typeface="American Typewriter"/>
              <a:cs typeface="American Typewriter"/>
            </a:endParaRPr>
          </a:p>
        </p:txBody>
      </p:sp>
      <p:sp>
        <p:nvSpPr>
          <p:cNvPr id="30" name="Right Arrow Callout 29"/>
          <p:cNvSpPr/>
          <p:nvPr/>
        </p:nvSpPr>
        <p:spPr>
          <a:xfrm>
            <a:off x="1920713" y="4665880"/>
            <a:ext cx="1675530" cy="892149"/>
          </a:xfrm>
          <a:prstGeom prst="rightArrowCallout">
            <a:avLst>
              <a:gd name="adj1" fmla="val 25000"/>
              <a:gd name="adj2" fmla="val 25000"/>
              <a:gd name="adj3" fmla="val 25000"/>
              <a:gd name="adj4" fmla="val 66680"/>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000" b="1" dirty="0" smtClean="0">
                <a:solidFill>
                  <a:srgbClr val="FF0000"/>
                </a:solidFill>
                <a:latin typeface="American Typewriter"/>
                <a:cs typeface="American Typewriter"/>
              </a:rPr>
              <a:t>New</a:t>
            </a:r>
          </a:p>
          <a:p>
            <a:pPr algn="ctr"/>
            <a:r>
              <a:rPr lang="en-US" sz="2000" b="1" dirty="0" smtClean="0">
                <a:solidFill>
                  <a:srgbClr val="FF0000"/>
                </a:solidFill>
                <a:latin typeface="American Typewriter"/>
                <a:cs typeface="American Typewriter"/>
              </a:rPr>
              <a:t>Dialog</a:t>
            </a:r>
          </a:p>
        </p:txBody>
      </p:sp>
      <p:sp>
        <p:nvSpPr>
          <p:cNvPr id="31" name="Right Arrow Callout 30"/>
          <p:cNvSpPr/>
          <p:nvPr/>
        </p:nvSpPr>
        <p:spPr>
          <a:xfrm>
            <a:off x="1915466" y="5947289"/>
            <a:ext cx="1680777" cy="892149"/>
          </a:xfrm>
          <a:prstGeom prst="rightArrowCallout">
            <a:avLst>
              <a:gd name="adj1" fmla="val 25000"/>
              <a:gd name="adj2" fmla="val 25000"/>
              <a:gd name="adj3" fmla="val 25000"/>
              <a:gd name="adj4" fmla="val 66182"/>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000" b="1" dirty="0" smtClean="0">
                <a:solidFill>
                  <a:srgbClr val="FF0000"/>
                </a:solidFill>
                <a:latin typeface="American Typewriter"/>
                <a:cs typeface="American Typewriter"/>
              </a:rPr>
              <a:t>Open</a:t>
            </a:r>
          </a:p>
          <a:p>
            <a:pPr algn="ctr"/>
            <a:r>
              <a:rPr lang="en-US" sz="2000" b="1" dirty="0" smtClean="0">
                <a:solidFill>
                  <a:srgbClr val="FF0000"/>
                </a:solidFill>
                <a:latin typeface="American Typewriter"/>
                <a:cs typeface="American Typewriter"/>
              </a:rPr>
              <a:t>Dialog</a:t>
            </a:r>
          </a:p>
        </p:txBody>
      </p:sp>
      <p:sp>
        <p:nvSpPr>
          <p:cNvPr id="32" name="Rectangle 31"/>
          <p:cNvSpPr/>
          <p:nvPr/>
        </p:nvSpPr>
        <p:spPr>
          <a:xfrm>
            <a:off x="1915465" y="3375801"/>
            <a:ext cx="1111251" cy="912228"/>
          </a:xfrm>
          <a:prstGeom prst="rect">
            <a:avLst/>
          </a:prstGeom>
          <a:gradFill flip="none" rotWithShape="1">
            <a:gsLst>
              <a:gs pos="0">
                <a:schemeClr val="tx1"/>
              </a:gs>
              <a:gs pos="100000">
                <a:schemeClr val="tx1">
                  <a:lumMod val="75000"/>
                  <a:lumOff val="25000"/>
                </a:schemeClr>
              </a:gs>
            </a:gsLst>
            <a:lin ang="14640000" scaled="0"/>
            <a:tileRect/>
          </a:gradFill>
          <a:ln w="12700">
            <a:solidFill>
              <a:srgbClr val="FF0000"/>
            </a:solid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smtClean="0">
                <a:solidFill>
                  <a:srgbClr val="FF0000"/>
                </a:solidFill>
                <a:latin typeface="American Typewriter"/>
                <a:cs typeface="American Typewriter"/>
              </a:rPr>
              <a:t>Help</a:t>
            </a:r>
            <a:endParaRPr lang="en-US" sz="1600" b="1" dirty="0" smtClean="0">
              <a:solidFill>
                <a:srgbClr val="FF0000"/>
              </a:solidFill>
              <a:latin typeface="American Typewriter"/>
              <a:cs typeface="American Typewriter"/>
            </a:endParaRPr>
          </a:p>
        </p:txBody>
      </p:sp>
      <p:sp>
        <p:nvSpPr>
          <p:cNvPr id="33" name="Oval 32"/>
          <p:cNvSpPr/>
          <p:nvPr/>
        </p:nvSpPr>
        <p:spPr>
          <a:xfrm>
            <a:off x="2803679" y="3197371"/>
            <a:ext cx="458694" cy="461818"/>
          </a:xfrm>
          <a:prstGeom prst="ellipse">
            <a:avLst/>
          </a:prstGeom>
          <a:solidFill>
            <a:schemeClr val="bg1">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American Typewriter"/>
              <a:cs typeface="American Typewriter"/>
            </a:endParaRPr>
          </a:p>
        </p:txBody>
      </p:sp>
      <p:pic>
        <p:nvPicPr>
          <p:cNvPr id="34" name="Picture 33" descr="wormle-focus-eye-002.png"/>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rot="20280000">
            <a:off x="2801304" y="3154787"/>
            <a:ext cx="483810" cy="508001"/>
          </a:xfrm>
          <a:prstGeom prst="rect">
            <a:avLst/>
          </a:prstGeom>
          <a:effectLst>
            <a:outerShdw blurRad="50800" dist="63500" dir="2700000" sx="97000" sy="97000" algn="tl" rotWithShape="0">
              <a:schemeClr val="accent4">
                <a:lumMod val="50000"/>
                <a:alpha val="57000"/>
              </a:schemeClr>
            </a:outerShdw>
          </a:effectLst>
        </p:spPr>
      </p:pic>
      <p:sp>
        <p:nvSpPr>
          <p:cNvPr id="41" name="Rectangle 40"/>
          <p:cNvSpPr/>
          <p:nvPr/>
        </p:nvSpPr>
        <p:spPr>
          <a:xfrm>
            <a:off x="3271258" y="3029458"/>
            <a:ext cx="2139002" cy="1497096"/>
          </a:xfrm>
          <a:prstGeom prst="rect">
            <a:avLst/>
          </a:prstGeom>
          <a:noFill/>
          <a:ln w="38100" cmpd="sng">
            <a:noFill/>
          </a:ln>
          <a:effectLst>
            <a:softEdge rad="25400"/>
          </a:effectLst>
        </p:spPr>
        <p:style>
          <a:lnRef idx="1">
            <a:schemeClr val="accent1"/>
          </a:lnRef>
          <a:fillRef idx="3">
            <a:schemeClr val="accent1"/>
          </a:fillRef>
          <a:effectRef idx="2">
            <a:schemeClr val="accent1"/>
          </a:effectRef>
          <a:fontRef idx="minor">
            <a:schemeClr val="lt1"/>
          </a:fontRef>
        </p:style>
        <p:txBody>
          <a:bodyPr rtlCol="0" anchor="t"/>
          <a:lstStyle/>
          <a:p>
            <a:r>
              <a:rPr lang="en-US" dirty="0" smtClean="0">
                <a:solidFill>
                  <a:schemeClr val="tx1"/>
                </a:solidFill>
                <a:latin typeface="American Typewriter"/>
                <a:cs typeface="American Typewriter"/>
              </a:rPr>
              <a:t>You are here</a:t>
            </a:r>
          </a:p>
          <a:p>
            <a:endParaRPr lang="en-US" sz="1100" dirty="0" smtClean="0">
              <a:solidFill>
                <a:schemeClr val="tx1"/>
              </a:solidFill>
              <a:latin typeface="American Typewriter"/>
              <a:cs typeface="American Typewriter"/>
            </a:endParaRPr>
          </a:p>
          <a:p>
            <a:r>
              <a:rPr lang="en-US" sz="1200" dirty="0" smtClean="0">
                <a:solidFill>
                  <a:schemeClr val="tx1"/>
                </a:solidFill>
                <a:latin typeface="American Typewriter"/>
                <a:cs typeface="American Typewriter"/>
              </a:rPr>
              <a:t>Activating the Werminal Help will bring you to this documentation.</a:t>
            </a:r>
            <a:endParaRPr lang="en-US" sz="1200" dirty="0">
              <a:solidFill>
                <a:schemeClr val="tx1"/>
              </a:solidFill>
              <a:latin typeface="American Typewriter"/>
              <a:cs typeface="American Typewriter"/>
            </a:endParaRPr>
          </a:p>
        </p:txBody>
      </p:sp>
      <p:grpSp>
        <p:nvGrpSpPr>
          <p:cNvPr id="47" name="Group 46"/>
          <p:cNvGrpSpPr/>
          <p:nvPr/>
        </p:nvGrpSpPr>
        <p:grpSpPr>
          <a:xfrm>
            <a:off x="1345816" y="7248346"/>
            <a:ext cx="3475456" cy="1497096"/>
            <a:chOff x="1051191" y="6889888"/>
            <a:chExt cx="3475456" cy="1497096"/>
          </a:xfrm>
        </p:grpSpPr>
        <p:sp>
          <p:nvSpPr>
            <p:cNvPr id="45" name="Rectangle 44"/>
            <p:cNvSpPr/>
            <p:nvPr/>
          </p:nvSpPr>
          <p:spPr>
            <a:xfrm>
              <a:off x="1051191" y="6889888"/>
              <a:ext cx="2703402" cy="1497096"/>
            </a:xfrm>
            <a:prstGeom prst="rect">
              <a:avLst/>
            </a:prstGeom>
            <a:noFill/>
            <a:ln w="38100" cmpd="sng">
              <a:noFill/>
            </a:ln>
            <a:effectLst>
              <a:softEdge rad="25400"/>
            </a:effectLst>
          </p:spPr>
          <p:style>
            <a:lnRef idx="1">
              <a:schemeClr val="accent1"/>
            </a:lnRef>
            <a:fillRef idx="3">
              <a:schemeClr val="accent1"/>
            </a:fillRef>
            <a:effectRef idx="2">
              <a:schemeClr val="accent1"/>
            </a:effectRef>
            <a:fontRef idx="minor">
              <a:schemeClr val="lt1"/>
            </a:fontRef>
          </p:style>
          <p:txBody>
            <a:bodyPr rtlCol="0" anchor="t"/>
            <a:lstStyle/>
            <a:p>
              <a:r>
                <a:rPr lang="en-US" dirty="0" smtClean="0">
                  <a:solidFill>
                    <a:schemeClr val="tx1"/>
                  </a:solidFill>
                  <a:latin typeface="American Typewriter"/>
                  <a:cs typeface="American Typewriter"/>
                </a:rPr>
                <a:t>To learn more…</a:t>
              </a:r>
            </a:p>
            <a:p>
              <a:endParaRPr lang="en-US" sz="1200" dirty="0">
                <a:solidFill>
                  <a:schemeClr val="tx1"/>
                </a:solidFill>
                <a:latin typeface="American Typewriter"/>
                <a:cs typeface="American Typewriter"/>
              </a:endParaRPr>
            </a:p>
            <a:p>
              <a:r>
                <a:rPr lang="en-US" sz="1200" dirty="0" smtClean="0">
                  <a:solidFill>
                    <a:schemeClr val="tx1"/>
                  </a:solidFill>
                  <a:latin typeface="American Typewriter"/>
                  <a:cs typeface="American Typewriter"/>
                </a:rPr>
                <a:t>This document relates to WRML, the </a:t>
              </a:r>
              <a:r>
                <a:rPr lang="en-US" sz="1200" b="1" dirty="0" smtClean="0">
                  <a:solidFill>
                    <a:schemeClr val="tx1"/>
                  </a:solidFill>
                  <a:latin typeface="American Typewriter"/>
                  <a:cs typeface="American Typewriter"/>
                </a:rPr>
                <a:t>Web Resource Modeling Language</a:t>
              </a:r>
              <a:r>
                <a:rPr lang="en-US" sz="1200" dirty="0" smtClean="0">
                  <a:solidFill>
                    <a:schemeClr val="tx1"/>
                  </a:solidFill>
                  <a:latin typeface="American Typewriter"/>
                  <a:cs typeface="American Typewriter"/>
                </a:rPr>
                <a:t>. Check out </a:t>
              </a:r>
              <a:r>
                <a:rPr lang="en-US" sz="1200" dirty="0" err="1" smtClean="0">
                  <a:solidFill>
                    <a:schemeClr val="tx1"/>
                  </a:solidFill>
                  <a:latin typeface="American Typewriter"/>
                  <a:cs typeface="American Typewriter"/>
                  <a:hlinkClick r:id="rId4"/>
                </a:rPr>
                <a:t>WRML.org</a:t>
              </a:r>
              <a:r>
                <a:rPr lang="en-US" sz="1200" dirty="0" smtClean="0">
                  <a:solidFill>
                    <a:schemeClr val="tx1"/>
                  </a:solidFill>
                  <a:latin typeface="American Typewriter"/>
                  <a:cs typeface="American Typewriter"/>
                </a:rPr>
                <a:t> for more information.</a:t>
              </a:r>
              <a:endParaRPr lang="en-US" sz="1200" dirty="0">
                <a:solidFill>
                  <a:schemeClr val="tx1"/>
                </a:solidFill>
                <a:latin typeface="American Typewriter"/>
                <a:cs typeface="American Typewriter"/>
              </a:endParaRPr>
            </a:p>
          </p:txBody>
        </p:sp>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45662" y="7404483"/>
              <a:ext cx="880985" cy="672055"/>
            </a:xfrm>
            <a:prstGeom prst="rect">
              <a:avLst/>
            </a:prstGeom>
            <a:effectLst/>
          </p:spPr>
        </p:pic>
      </p:grpSp>
      <p:sp>
        <p:nvSpPr>
          <p:cNvPr id="65" name="Rectangle 64"/>
          <p:cNvSpPr/>
          <p:nvPr/>
        </p:nvSpPr>
        <p:spPr>
          <a:xfrm>
            <a:off x="2322521" y="8855429"/>
            <a:ext cx="2212958" cy="23435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solidFill>
                  <a:srgbClr val="0D0D0D">
                    <a:alpha val="55000"/>
                  </a:srgbClr>
                </a:solidFill>
                <a:latin typeface="MumboSSK Bold"/>
                <a:cs typeface="MumboSSK Bold"/>
              </a:rPr>
              <a:t>Copyright </a:t>
            </a:r>
            <a:r>
              <a:rPr lang="en-US" sz="1000" dirty="0" smtClean="0">
                <a:solidFill>
                  <a:srgbClr val="0D0D0D">
                    <a:alpha val="55000"/>
                  </a:srgbClr>
                </a:solidFill>
                <a:latin typeface="MumboSSK Bold"/>
                <a:cs typeface="MumboSSK Bold"/>
              </a:rPr>
              <a:t>2013 </a:t>
            </a:r>
            <a:r>
              <a:rPr lang="en-US" sz="1000" dirty="0">
                <a:solidFill>
                  <a:srgbClr val="0D0D0D">
                    <a:alpha val="55000"/>
                  </a:srgbClr>
                </a:solidFill>
                <a:latin typeface="MumboSSK Bold"/>
                <a:cs typeface="MumboSSK Bold"/>
              </a:rPr>
              <a:t>Mark Masse </a:t>
            </a:r>
          </a:p>
        </p:txBody>
      </p:sp>
      <p:sp>
        <p:nvSpPr>
          <p:cNvPr id="43" name="Rectangle 42"/>
          <p:cNvSpPr/>
          <p:nvPr/>
        </p:nvSpPr>
        <p:spPr>
          <a:xfrm>
            <a:off x="234336" y="809759"/>
            <a:ext cx="6453578" cy="1386366"/>
          </a:xfrm>
          <a:prstGeom prst="rect">
            <a:avLst/>
          </a:prstGeom>
          <a:noFill/>
          <a:ln w="38100" cmpd="sng">
            <a:noFill/>
          </a:ln>
          <a:effectLst>
            <a:softEdge rad="25400"/>
          </a:effectLst>
        </p:spPr>
        <p:style>
          <a:lnRef idx="1">
            <a:schemeClr val="accent1"/>
          </a:lnRef>
          <a:fillRef idx="3">
            <a:schemeClr val="accent1"/>
          </a:fillRef>
          <a:effectRef idx="2">
            <a:schemeClr val="accent1"/>
          </a:effectRef>
          <a:fontRef idx="minor">
            <a:schemeClr val="lt1"/>
          </a:fontRef>
        </p:style>
        <p:txBody>
          <a:bodyPr rtlCol="0" anchor="t"/>
          <a:lstStyle/>
          <a:p>
            <a:r>
              <a:rPr lang="en-US" sz="1200" dirty="0" smtClean="0">
                <a:solidFill>
                  <a:schemeClr val="tx1"/>
                </a:solidFill>
                <a:latin typeface="American Typewriter"/>
                <a:cs typeface="American Typewriter"/>
              </a:rPr>
              <a:t>Welcome to the </a:t>
            </a:r>
            <a:r>
              <a:rPr lang="en-US" sz="1200" b="1" dirty="0" smtClean="0">
                <a:solidFill>
                  <a:schemeClr val="tx1"/>
                </a:solidFill>
                <a:latin typeface="American Typewriter"/>
                <a:cs typeface="American Typewriter"/>
              </a:rPr>
              <a:t>Werminal Master’s Handbook</a:t>
            </a:r>
            <a:r>
              <a:rPr lang="en-US" sz="1200" dirty="0" smtClean="0">
                <a:solidFill>
                  <a:schemeClr val="tx1"/>
                </a:solidFill>
                <a:latin typeface="American Typewriter"/>
                <a:cs typeface="American Typewriter"/>
              </a:rPr>
              <a:t>. This book helps guide weary travelers through </a:t>
            </a:r>
            <a:r>
              <a:rPr lang="en-US" sz="1200" dirty="0" smtClean="0">
                <a:solidFill>
                  <a:srgbClr val="FF0000"/>
                </a:solidFill>
                <a:latin typeface="American Typewriter"/>
                <a:cs typeface="American Typewriter"/>
              </a:rPr>
              <a:t>Werminal</a:t>
            </a:r>
            <a:r>
              <a:rPr lang="en-US" sz="1200" dirty="0">
                <a:solidFill>
                  <a:schemeClr val="tx1"/>
                </a:solidFill>
                <a:latin typeface="American Typewriter"/>
                <a:cs typeface="American Typewriter"/>
              </a:rPr>
              <a:t>, WRML’s terminal-based </a:t>
            </a:r>
            <a:r>
              <a:rPr lang="en-US" sz="1200" dirty="0" smtClean="0">
                <a:solidFill>
                  <a:schemeClr val="tx1"/>
                </a:solidFill>
                <a:latin typeface="American Typewriter"/>
                <a:cs typeface="American Typewriter"/>
              </a:rPr>
              <a:t>data modeling tool.</a:t>
            </a:r>
          </a:p>
          <a:p>
            <a:endParaRPr lang="en-US" sz="1200" dirty="0">
              <a:solidFill>
                <a:schemeClr val="tx1"/>
              </a:solidFill>
              <a:latin typeface="American Typewriter"/>
              <a:cs typeface="American Typewriter"/>
            </a:endParaRPr>
          </a:p>
          <a:p>
            <a:r>
              <a:rPr lang="en-US" sz="1200" dirty="0" smtClean="0">
                <a:solidFill>
                  <a:schemeClr val="tx1"/>
                </a:solidFill>
                <a:latin typeface="American Typewriter"/>
                <a:cs typeface="American Typewriter"/>
              </a:rPr>
              <a:t>Below is the application’s Map, with a box per screen and arrow to indicate available work flows.</a:t>
            </a:r>
            <a:endParaRPr lang="en-US" sz="1200" dirty="0">
              <a:solidFill>
                <a:schemeClr val="tx1"/>
              </a:solidFill>
              <a:latin typeface="American Typewriter"/>
              <a:cs typeface="American Typewriter"/>
            </a:endParaRPr>
          </a:p>
        </p:txBody>
      </p:sp>
      <p:sp>
        <p:nvSpPr>
          <p:cNvPr id="24" name="Bent-Up Arrow 23"/>
          <p:cNvSpPr/>
          <p:nvPr/>
        </p:nvSpPr>
        <p:spPr>
          <a:xfrm rot="5400000">
            <a:off x="678265" y="5244466"/>
            <a:ext cx="1403823" cy="1306736"/>
          </a:xfrm>
          <a:prstGeom prst="bentUpArrow">
            <a:avLst>
              <a:gd name="adj1" fmla="val 20660"/>
              <a:gd name="adj2" fmla="val 16365"/>
              <a:gd name="adj3" fmla="val 15763"/>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a:outerShdw blurRad="116205" dist="111887" dir="2700000" rotWithShape="0">
              <a:srgbClr val="FF0000">
                <a:alpha val="13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sz="1600" b="1">
              <a:ln>
                <a:solidFill>
                  <a:schemeClr val="tx1"/>
                </a:solidFill>
              </a:ln>
              <a:solidFill>
                <a:srgbClr val="FF0000"/>
              </a:solidFill>
              <a:latin typeface="American Typewriter"/>
              <a:cs typeface="American Typewriter"/>
            </a:endParaRPr>
          </a:p>
        </p:txBody>
      </p:sp>
      <p:sp>
        <p:nvSpPr>
          <p:cNvPr id="25" name="Bent-Up Arrow 24"/>
          <p:cNvSpPr/>
          <p:nvPr/>
        </p:nvSpPr>
        <p:spPr>
          <a:xfrm rot="5400000">
            <a:off x="980022" y="4265727"/>
            <a:ext cx="800308" cy="1306736"/>
          </a:xfrm>
          <a:prstGeom prst="bentUpArrow">
            <a:avLst>
              <a:gd name="adj1" fmla="val 32946"/>
              <a:gd name="adj2" fmla="val 27951"/>
              <a:gd name="adj3" fmla="val 25000"/>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a:outerShdw blurRad="116205" dist="111887" dir="2700000" rotWithShape="0">
              <a:srgbClr val="FF0000">
                <a:alpha val="13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sz="1600" b="1">
              <a:ln>
                <a:solidFill>
                  <a:schemeClr val="tx1"/>
                </a:solidFill>
              </a:ln>
              <a:solidFill>
                <a:srgbClr val="FF0000"/>
              </a:solidFill>
              <a:latin typeface="American Typewriter"/>
              <a:cs typeface="American Typewriter"/>
            </a:endParaRPr>
          </a:p>
        </p:txBody>
      </p:sp>
      <p:sp>
        <p:nvSpPr>
          <p:cNvPr id="26" name="Down Arrow Callout 25"/>
          <p:cNvSpPr/>
          <p:nvPr/>
        </p:nvSpPr>
        <p:spPr>
          <a:xfrm>
            <a:off x="302849" y="3375801"/>
            <a:ext cx="1104691" cy="1384542"/>
          </a:xfrm>
          <a:prstGeom prst="downArrowCallout">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000" b="1" dirty="0" smtClean="0">
                <a:ln w="3175">
                  <a:noFill/>
                </a:ln>
                <a:solidFill>
                  <a:srgbClr val="FF0000"/>
                </a:solidFill>
                <a:latin typeface="American Typewriter"/>
                <a:cs typeface="American Typewriter"/>
              </a:rPr>
              <a:t>Main</a:t>
            </a:r>
          </a:p>
          <a:p>
            <a:pPr algn="ctr"/>
            <a:r>
              <a:rPr lang="en-US" sz="2000" b="1" dirty="0" smtClean="0">
                <a:ln w="3175">
                  <a:noFill/>
                </a:ln>
                <a:solidFill>
                  <a:srgbClr val="FF0000"/>
                </a:solidFill>
                <a:latin typeface="American Typewriter"/>
                <a:cs typeface="American Typewriter"/>
              </a:rPr>
              <a:t>Menu</a:t>
            </a:r>
            <a:endParaRPr lang="en-US" sz="2000" b="1" dirty="0">
              <a:ln w="3175">
                <a:noFill/>
              </a:ln>
              <a:solidFill>
                <a:srgbClr val="FF0000"/>
              </a:solidFill>
              <a:latin typeface="American Typewriter"/>
              <a:cs typeface="American Typewriter"/>
            </a:endParaRPr>
          </a:p>
        </p:txBody>
      </p:sp>
      <p:sp>
        <p:nvSpPr>
          <p:cNvPr id="29" name="Striped Right Arrow 28"/>
          <p:cNvSpPr/>
          <p:nvPr/>
        </p:nvSpPr>
        <p:spPr>
          <a:xfrm>
            <a:off x="1487990" y="3605798"/>
            <a:ext cx="533142" cy="425083"/>
          </a:xfrm>
          <a:prstGeom prst="stripedRightArrow">
            <a:avLst>
              <a:gd name="adj1" fmla="val 59877"/>
              <a:gd name="adj2" fmla="val 40123"/>
            </a:avLst>
          </a:prstGeom>
          <a:gradFill flip="none" rotWithShape="1">
            <a:gsLst>
              <a:gs pos="0">
                <a:schemeClr val="tx1"/>
              </a:gs>
              <a:gs pos="100000">
                <a:schemeClr val="tx1">
                  <a:lumMod val="75000"/>
                  <a:lumOff val="25000"/>
                </a:schemeClr>
              </a:gs>
            </a:gsLst>
            <a:lin ang="14640000" scaled="0"/>
            <a:tileRect/>
          </a:gradFill>
          <a:ln w="12700">
            <a:solidFill>
              <a:srgbClr val="FF0000"/>
            </a:solidFill>
          </a:ln>
          <a:effectLst>
            <a:outerShdw blurRad="116205" dist="111887" dir="2700000" rotWithShape="0">
              <a:srgbClr val="FF0000">
                <a:alpha val="13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sz="1600" b="1">
              <a:ln>
                <a:solidFill>
                  <a:schemeClr val="tx1"/>
                </a:solidFill>
              </a:ln>
              <a:solidFill>
                <a:srgbClr val="FF0000"/>
              </a:solidFill>
              <a:latin typeface="American Typewriter"/>
              <a:cs typeface="American Typewriter"/>
            </a:endParaRPr>
          </a:p>
        </p:txBody>
      </p:sp>
      <p:sp>
        <p:nvSpPr>
          <p:cNvPr id="28" name="Down Arrow Callout 27"/>
          <p:cNvSpPr/>
          <p:nvPr/>
        </p:nvSpPr>
        <p:spPr>
          <a:xfrm>
            <a:off x="298913" y="2158280"/>
            <a:ext cx="1104691" cy="1384542"/>
          </a:xfrm>
          <a:prstGeom prst="downArrowCallout">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000" b="1" dirty="0" smtClean="0">
                <a:ln w="3175">
                  <a:noFill/>
                </a:ln>
                <a:solidFill>
                  <a:srgbClr val="FF0000"/>
                </a:solidFill>
                <a:latin typeface="American Typewriter"/>
                <a:cs typeface="American Typewriter"/>
              </a:rPr>
              <a:t>Splash</a:t>
            </a:r>
          </a:p>
          <a:p>
            <a:pPr algn="ctr"/>
            <a:r>
              <a:rPr lang="en-US" sz="2000" b="1" dirty="0" smtClean="0">
                <a:ln w="3175">
                  <a:noFill/>
                </a:ln>
                <a:solidFill>
                  <a:srgbClr val="FF0000"/>
                </a:solidFill>
                <a:latin typeface="American Typewriter"/>
                <a:cs typeface="American Typewriter"/>
              </a:rPr>
              <a:t>Screen</a:t>
            </a:r>
          </a:p>
        </p:txBody>
      </p:sp>
      <p:sp>
        <p:nvSpPr>
          <p:cNvPr id="3" name="Slide Number Placeholder 2"/>
          <p:cNvSpPr>
            <a:spLocks noGrp="1"/>
          </p:cNvSpPr>
          <p:nvPr>
            <p:ph type="sldNum" sz="quarter" idx="12"/>
          </p:nvPr>
        </p:nvSpPr>
        <p:spPr/>
        <p:txBody>
          <a:bodyPr/>
          <a:lstStyle/>
          <a:p>
            <a:fld id="{7BD5383C-8CB6-2A4A-B5C9-BC2D6FE40A2E}" type="slidenum">
              <a:rPr lang="en-US" smtClean="0"/>
              <a:t>1</a:t>
            </a:fld>
            <a:endParaRPr lang="en-US" dirty="0"/>
          </a:p>
        </p:txBody>
      </p:sp>
    </p:spTree>
    <p:extLst>
      <p:ext uri="{BB962C8B-B14F-4D97-AF65-F5344CB8AC3E}">
        <p14:creationId xmlns:p14="http://schemas.microsoft.com/office/powerpoint/2010/main" val="307914059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ormle at his Comput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362" y="3668062"/>
            <a:ext cx="6507959" cy="4880970"/>
          </a:xfrm>
          <a:prstGeom prst="rect">
            <a:avLst/>
          </a:prstGeom>
          <a:solidFill>
            <a:schemeClr val="bg1"/>
          </a:solidFill>
          <a:ln w="38100" cmpd="sng">
            <a:noFill/>
          </a:ln>
          <a:effectLst>
            <a:softEdge rad="25400"/>
          </a:effectLst>
        </p:spPr>
      </p:pic>
      <p:pic>
        <p:nvPicPr>
          <p:cNvPr id="18" name="Picture 17" descr="SplashScree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2112" y="169077"/>
            <a:ext cx="3336113" cy="3384550"/>
          </a:xfrm>
          <a:prstGeom prst="rect">
            <a:avLst/>
          </a:prstGeom>
          <a:solidFill>
            <a:schemeClr val="bg1"/>
          </a:solidFill>
          <a:ln w="38100" cmpd="sng">
            <a:noFill/>
          </a:ln>
          <a:effectLst>
            <a:softEdge rad="25400"/>
          </a:effectLst>
        </p:spPr>
      </p:pic>
      <p:sp>
        <p:nvSpPr>
          <p:cNvPr id="35" name="Rectangle 34"/>
          <p:cNvSpPr/>
          <p:nvPr/>
        </p:nvSpPr>
        <p:spPr>
          <a:xfrm>
            <a:off x="365999" y="1233164"/>
            <a:ext cx="2690934" cy="1966716"/>
          </a:xfrm>
          <a:prstGeom prst="rect">
            <a:avLst/>
          </a:prstGeom>
          <a:noFill/>
          <a:ln w="38100" cmpd="sng">
            <a:noFill/>
          </a:ln>
          <a:effectLst>
            <a:softEdge rad="25400"/>
          </a:effectLst>
        </p:spPr>
        <p:style>
          <a:lnRef idx="1">
            <a:schemeClr val="accent1"/>
          </a:lnRef>
          <a:fillRef idx="3">
            <a:schemeClr val="accent1"/>
          </a:fillRef>
          <a:effectRef idx="2">
            <a:schemeClr val="accent1"/>
          </a:effectRef>
          <a:fontRef idx="minor">
            <a:schemeClr val="lt1"/>
          </a:fontRef>
        </p:style>
        <p:txBody>
          <a:bodyPr rtlCol="0" anchor="t"/>
          <a:lstStyle/>
          <a:p>
            <a:r>
              <a:rPr lang="en-US" sz="1200" dirty="0" smtClean="0">
                <a:solidFill>
                  <a:schemeClr val="tx1"/>
                </a:solidFill>
                <a:latin typeface="American Typewriter"/>
                <a:cs typeface="American Typewriter"/>
              </a:rPr>
              <a:t>Upon start-up, </a:t>
            </a:r>
            <a:r>
              <a:rPr lang="en-US" sz="1200" b="1" dirty="0" smtClean="0">
                <a:solidFill>
                  <a:schemeClr val="tx1"/>
                </a:solidFill>
                <a:latin typeface="American Typewriter"/>
                <a:cs typeface="American Typewriter"/>
              </a:rPr>
              <a:t>Werminal</a:t>
            </a:r>
            <a:r>
              <a:rPr lang="en-US" sz="1200" dirty="0">
                <a:solidFill>
                  <a:schemeClr val="tx1"/>
                </a:solidFill>
                <a:latin typeface="American Typewriter"/>
                <a:cs typeface="American Typewriter"/>
              </a:rPr>
              <a:t> </a:t>
            </a:r>
            <a:r>
              <a:rPr lang="en-US" sz="1200" dirty="0" smtClean="0">
                <a:solidFill>
                  <a:schemeClr val="tx1"/>
                </a:solidFill>
                <a:latin typeface="American Typewriter"/>
                <a:cs typeface="American Typewriter"/>
              </a:rPr>
              <a:t>greets users with an introductory screen. The splash screen explains that Werminal is a </a:t>
            </a:r>
            <a:r>
              <a:rPr lang="en-US" sz="1200" b="1" dirty="0" smtClean="0">
                <a:solidFill>
                  <a:schemeClr val="tx1"/>
                </a:solidFill>
                <a:latin typeface="American Typewriter"/>
                <a:cs typeface="American Typewriter"/>
              </a:rPr>
              <a:t>keyboard-driven</a:t>
            </a:r>
            <a:r>
              <a:rPr lang="en-US" sz="1200" dirty="0" smtClean="0">
                <a:solidFill>
                  <a:schemeClr val="tx1"/>
                </a:solidFill>
                <a:latin typeface="American Typewriter"/>
                <a:cs typeface="American Typewriter"/>
              </a:rPr>
              <a:t>, terminal window based application. </a:t>
            </a:r>
          </a:p>
          <a:p>
            <a:endParaRPr lang="en-US" sz="1200" dirty="0">
              <a:solidFill>
                <a:schemeClr val="tx1"/>
              </a:solidFill>
              <a:latin typeface="American Typewriter"/>
              <a:cs typeface="American Typewriter"/>
            </a:endParaRPr>
          </a:p>
          <a:p>
            <a:r>
              <a:rPr lang="en-US" sz="1200" dirty="0" smtClean="0">
                <a:solidFill>
                  <a:schemeClr val="tx1"/>
                </a:solidFill>
                <a:latin typeface="American Typewriter"/>
                <a:cs typeface="American Typewriter"/>
              </a:rPr>
              <a:t>To move things along, Werminal prompts users to “Press </a:t>
            </a:r>
            <a:r>
              <a:rPr lang="en-US" sz="1200" b="1" dirty="0" smtClean="0">
                <a:solidFill>
                  <a:schemeClr val="tx1"/>
                </a:solidFill>
                <a:latin typeface="American Typewriter"/>
                <a:cs typeface="American Typewriter"/>
              </a:rPr>
              <a:t>any key</a:t>
            </a:r>
            <a:r>
              <a:rPr lang="en-US" sz="1200" dirty="0" smtClean="0">
                <a:solidFill>
                  <a:schemeClr val="tx1"/>
                </a:solidFill>
                <a:latin typeface="American Typewriter"/>
                <a:cs typeface="American Typewriter"/>
              </a:rPr>
              <a:t> to start modeling”.</a:t>
            </a:r>
            <a:endParaRPr lang="en-US" sz="1200" dirty="0">
              <a:solidFill>
                <a:schemeClr val="tx1"/>
              </a:solidFill>
              <a:latin typeface="American Typewriter"/>
              <a:cs typeface="American Typewriter"/>
            </a:endParaRPr>
          </a:p>
        </p:txBody>
      </p:sp>
      <p:sp>
        <p:nvSpPr>
          <p:cNvPr id="36" name="Process 35"/>
          <p:cNvSpPr/>
          <p:nvPr/>
        </p:nvSpPr>
        <p:spPr>
          <a:xfrm>
            <a:off x="333005" y="354621"/>
            <a:ext cx="2723928" cy="594264"/>
          </a:xfrm>
          <a:prstGeom prst="flowChartProcess">
            <a:avLst/>
          </a:prstGeom>
          <a:no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800" b="1" dirty="0" smtClean="0">
                <a:solidFill>
                  <a:srgbClr val="FF0000"/>
                </a:solidFill>
                <a:latin typeface="American Typewriter"/>
                <a:cs typeface="American Typewriter"/>
              </a:rPr>
              <a:t>Splash Screen</a:t>
            </a:r>
          </a:p>
        </p:txBody>
      </p:sp>
      <p:sp>
        <p:nvSpPr>
          <p:cNvPr id="3" name="Slide Number Placeholder 2"/>
          <p:cNvSpPr>
            <a:spLocks noGrp="1"/>
          </p:cNvSpPr>
          <p:nvPr>
            <p:ph type="sldNum" sz="quarter" idx="12"/>
          </p:nvPr>
        </p:nvSpPr>
        <p:spPr/>
        <p:txBody>
          <a:bodyPr/>
          <a:lstStyle/>
          <a:p>
            <a:fld id="{7BD5383C-8CB6-2A4A-B5C9-BC2D6FE40A2E}" type="slidenum">
              <a:rPr lang="en-US" smtClean="0"/>
              <a:t>2</a:t>
            </a:fld>
            <a:endParaRPr lang="en-US"/>
          </a:p>
        </p:txBody>
      </p:sp>
    </p:spTree>
    <p:extLst>
      <p:ext uri="{BB962C8B-B14F-4D97-AF65-F5344CB8AC3E}">
        <p14:creationId xmlns:p14="http://schemas.microsoft.com/office/powerpoint/2010/main" val="229465754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06037" y="1515517"/>
            <a:ext cx="5569689" cy="3027885"/>
          </a:xfrm>
          <a:prstGeom prst="rect">
            <a:avLst/>
          </a:prstGeom>
        </p:spPr>
      </p:pic>
      <p:sp>
        <p:nvSpPr>
          <p:cNvPr id="25" name="Process 24"/>
          <p:cNvSpPr/>
          <p:nvPr/>
        </p:nvSpPr>
        <p:spPr>
          <a:xfrm>
            <a:off x="2028917" y="18330"/>
            <a:ext cx="2723928" cy="594264"/>
          </a:xfrm>
          <a:prstGeom prst="flowChartProcess">
            <a:avLst/>
          </a:prstGeom>
          <a:noFill/>
          <a:ln>
            <a:noFill/>
          </a:ln>
          <a:effectLst/>
        </p:spPr>
        <p:style>
          <a:lnRef idx="1">
            <a:schemeClr val="dk1"/>
          </a:lnRef>
          <a:fillRef idx="3">
            <a:schemeClr val="dk1"/>
          </a:fillRef>
          <a:effectRef idx="2">
            <a:schemeClr val="dk1"/>
          </a:effectRef>
          <a:fontRef idx="minor">
            <a:schemeClr val="lt1"/>
          </a:fontRef>
        </p:style>
        <p:txBody>
          <a:bodyPr lIns="0" tIns="0" rIns="0" bIns="0" rtlCol="0" anchor="ctr"/>
          <a:lstStyle/>
          <a:p>
            <a:pPr algn="ctr"/>
            <a:r>
              <a:rPr lang="en-US" sz="2800" b="1" dirty="0">
                <a:solidFill>
                  <a:srgbClr val="FF0000"/>
                </a:solidFill>
                <a:latin typeface="American Typewriter"/>
                <a:cs typeface="American Typewriter"/>
              </a:rPr>
              <a:t>Main Menu</a:t>
            </a:r>
          </a:p>
        </p:txBody>
      </p:sp>
      <p:grpSp>
        <p:nvGrpSpPr>
          <p:cNvPr id="44" name="Group 43"/>
          <p:cNvGrpSpPr/>
          <p:nvPr/>
        </p:nvGrpSpPr>
        <p:grpSpPr>
          <a:xfrm>
            <a:off x="307942" y="4840336"/>
            <a:ext cx="6192635" cy="2523324"/>
            <a:chOff x="307942" y="4469221"/>
            <a:chExt cx="6192635" cy="2523324"/>
          </a:xfrm>
        </p:grpSpPr>
        <p:sp>
          <p:nvSpPr>
            <p:cNvPr id="5" name="Rectangle 4"/>
            <p:cNvSpPr/>
            <p:nvPr/>
          </p:nvSpPr>
          <p:spPr>
            <a:xfrm>
              <a:off x="307942" y="4469221"/>
              <a:ext cx="3163833" cy="1270791"/>
            </a:xfrm>
            <a:prstGeom prst="rect">
              <a:avLst/>
            </a:prstGeom>
            <a:solidFill>
              <a:schemeClr val="bg1"/>
            </a:solidFill>
            <a:ln w="38100" cmpd="sng">
              <a:noFill/>
            </a:ln>
            <a:effectLst>
              <a:softEdge rad="25400"/>
            </a:effectLst>
          </p:spPr>
          <p:style>
            <a:lnRef idx="1">
              <a:schemeClr val="accent1"/>
            </a:lnRef>
            <a:fillRef idx="3">
              <a:schemeClr val="accent1"/>
            </a:fillRef>
            <a:effectRef idx="2">
              <a:schemeClr val="accent1"/>
            </a:effectRef>
            <a:fontRef idx="minor">
              <a:schemeClr val="lt1"/>
            </a:fontRef>
          </p:style>
          <p:txBody>
            <a:bodyPr rtlCol="0" anchor="t"/>
            <a:lstStyle/>
            <a:p>
              <a:r>
                <a:rPr lang="en-US" dirty="0" smtClean="0">
                  <a:solidFill>
                    <a:srgbClr val="FF0000"/>
                  </a:solidFill>
                  <a:latin typeface="American Typewriter"/>
                  <a:cs typeface="American Typewriter"/>
                </a:rPr>
                <a:t>&lt; New… &gt;</a:t>
              </a:r>
            </a:p>
            <a:p>
              <a:endParaRPr lang="en-US" sz="1050" dirty="0">
                <a:solidFill>
                  <a:schemeClr val="tx1"/>
                </a:solidFill>
                <a:latin typeface="American Typewriter"/>
                <a:cs typeface="American Typewriter"/>
              </a:endParaRPr>
            </a:p>
            <a:p>
              <a:r>
                <a:rPr lang="en-US" sz="1200" dirty="0" smtClean="0">
                  <a:solidFill>
                    <a:schemeClr val="tx1"/>
                  </a:solidFill>
                  <a:latin typeface="American Typewriter"/>
                  <a:cs typeface="American Typewriter"/>
                </a:rPr>
                <a:t>This action displays the </a:t>
              </a:r>
              <a:r>
                <a:rPr lang="en-US" sz="1200" dirty="0" smtClean="0">
                  <a:solidFill>
                    <a:srgbClr val="FF0000"/>
                  </a:solidFill>
                  <a:latin typeface="American Typewriter"/>
                  <a:cs typeface="American Typewriter"/>
                </a:rPr>
                <a:t>New Dialog</a:t>
              </a:r>
              <a:r>
                <a:rPr lang="en-US" sz="1200" dirty="0" smtClean="0">
                  <a:solidFill>
                    <a:schemeClr val="tx1"/>
                  </a:solidFill>
                  <a:latin typeface="American Typewriter"/>
                  <a:cs typeface="American Typewriter"/>
                </a:rPr>
                <a:t> screen, which prompts the user to select a </a:t>
              </a:r>
              <a:r>
                <a:rPr lang="en-US" sz="1200" b="1" dirty="0" smtClean="0">
                  <a:solidFill>
                    <a:schemeClr val="tx1"/>
                  </a:solidFill>
                  <a:latin typeface="American Typewriter"/>
                  <a:cs typeface="American Typewriter"/>
                </a:rPr>
                <a:t>Schema </a:t>
              </a:r>
              <a:r>
                <a:rPr lang="en-US" sz="1200" dirty="0" smtClean="0">
                  <a:solidFill>
                    <a:schemeClr val="tx1"/>
                  </a:solidFill>
                  <a:latin typeface="American Typewriter"/>
                  <a:cs typeface="American Typewriter"/>
                </a:rPr>
                <a:t>for the new </a:t>
              </a:r>
              <a:r>
                <a:rPr lang="en-US" sz="1200" b="1" dirty="0" smtClean="0">
                  <a:solidFill>
                    <a:schemeClr val="tx1"/>
                  </a:solidFill>
                  <a:latin typeface="American Typewriter"/>
                  <a:cs typeface="American Typewriter"/>
                </a:rPr>
                <a:t>Model</a:t>
              </a:r>
              <a:r>
                <a:rPr lang="en-US" sz="1200" dirty="0">
                  <a:solidFill>
                    <a:schemeClr val="tx1"/>
                  </a:solidFill>
                  <a:latin typeface="American Typewriter"/>
                  <a:cs typeface="American Typewriter"/>
                </a:rPr>
                <a:t>.</a:t>
              </a:r>
            </a:p>
          </p:txBody>
        </p:sp>
        <p:sp>
          <p:nvSpPr>
            <p:cNvPr id="29" name="Rectangle 28"/>
            <p:cNvSpPr/>
            <p:nvPr/>
          </p:nvSpPr>
          <p:spPr>
            <a:xfrm>
              <a:off x="3974816" y="4471754"/>
              <a:ext cx="2525761" cy="1268258"/>
            </a:xfrm>
            <a:prstGeom prst="rect">
              <a:avLst/>
            </a:prstGeom>
            <a:noFill/>
            <a:ln w="38100" cmpd="sng">
              <a:noFill/>
            </a:ln>
            <a:effectLst>
              <a:softEdge rad="25400"/>
            </a:effectLst>
          </p:spPr>
          <p:style>
            <a:lnRef idx="1">
              <a:schemeClr val="accent1"/>
            </a:lnRef>
            <a:fillRef idx="3">
              <a:schemeClr val="accent1"/>
            </a:fillRef>
            <a:effectRef idx="2">
              <a:schemeClr val="accent1"/>
            </a:effectRef>
            <a:fontRef idx="minor">
              <a:schemeClr val="lt1"/>
            </a:fontRef>
          </p:style>
          <p:txBody>
            <a:bodyPr rtlCol="0" anchor="t"/>
            <a:lstStyle/>
            <a:p>
              <a:pPr algn="r"/>
              <a:r>
                <a:rPr lang="en-US" dirty="0" smtClean="0">
                  <a:solidFill>
                    <a:srgbClr val="FF0000"/>
                  </a:solidFill>
                  <a:latin typeface="American Typewriter"/>
                  <a:cs typeface="American Typewriter"/>
                </a:rPr>
                <a:t>&lt; WRML.org &gt;</a:t>
              </a:r>
            </a:p>
            <a:p>
              <a:pPr lvl="0" algn="r"/>
              <a:endParaRPr lang="en-US" sz="900" dirty="0" smtClean="0">
                <a:solidFill>
                  <a:prstClr val="black"/>
                </a:solidFill>
                <a:latin typeface="American Typewriter"/>
                <a:cs typeface="American Typewriter"/>
              </a:endParaRPr>
            </a:p>
            <a:p>
              <a:pPr lvl="0" algn="r"/>
              <a:r>
                <a:rPr lang="en-US" sz="1200" dirty="0" smtClean="0">
                  <a:solidFill>
                    <a:prstClr val="black"/>
                  </a:solidFill>
                  <a:latin typeface="American Typewriter"/>
                  <a:cs typeface="American Typewriter"/>
                </a:rPr>
                <a:t>This action navigates </a:t>
              </a:r>
              <a:r>
                <a:rPr lang="en-US" sz="1200" dirty="0">
                  <a:solidFill>
                    <a:prstClr val="black"/>
                  </a:solidFill>
                  <a:latin typeface="American Typewriter"/>
                  <a:cs typeface="American Typewriter"/>
                </a:rPr>
                <a:t>a</a:t>
              </a:r>
              <a:r>
                <a:rPr lang="en-US" sz="1200" dirty="0" smtClean="0">
                  <a:solidFill>
                    <a:prstClr val="black"/>
                  </a:solidFill>
                  <a:latin typeface="American Typewriter"/>
                  <a:cs typeface="American Typewriter"/>
                </a:rPr>
                <a:t> web browser app to this help documentation.</a:t>
              </a:r>
              <a:endParaRPr lang="en-US" dirty="0">
                <a:solidFill>
                  <a:srgbClr val="FF0000"/>
                </a:solidFill>
                <a:latin typeface="American Typewriter"/>
                <a:cs typeface="American Typewriter"/>
              </a:endParaRPr>
            </a:p>
            <a:p>
              <a:pPr algn="r"/>
              <a:endParaRPr lang="en-US" dirty="0" smtClean="0">
                <a:solidFill>
                  <a:schemeClr val="tx1"/>
                </a:solidFill>
                <a:latin typeface="American Typewriter"/>
                <a:cs typeface="American Typewriter"/>
              </a:endParaRPr>
            </a:p>
          </p:txBody>
        </p:sp>
        <p:sp>
          <p:nvSpPr>
            <p:cNvPr id="42" name="Rectangle 41"/>
            <p:cNvSpPr/>
            <p:nvPr/>
          </p:nvSpPr>
          <p:spPr>
            <a:xfrm>
              <a:off x="307942" y="5721754"/>
              <a:ext cx="2976989" cy="1270791"/>
            </a:xfrm>
            <a:prstGeom prst="rect">
              <a:avLst/>
            </a:prstGeom>
            <a:solidFill>
              <a:schemeClr val="bg1"/>
            </a:solidFill>
            <a:ln w="38100" cmpd="sng">
              <a:noFill/>
            </a:ln>
            <a:effectLst>
              <a:softEdge rad="25400"/>
            </a:effectLst>
          </p:spPr>
          <p:style>
            <a:lnRef idx="1">
              <a:schemeClr val="accent1"/>
            </a:lnRef>
            <a:fillRef idx="3">
              <a:schemeClr val="accent1"/>
            </a:fillRef>
            <a:effectRef idx="2">
              <a:schemeClr val="accent1"/>
            </a:effectRef>
            <a:fontRef idx="minor">
              <a:schemeClr val="lt1"/>
            </a:fontRef>
          </p:style>
          <p:txBody>
            <a:bodyPr rtlCol="0" anchor="t"/>
            <a:lstStyle/>
            <a:p>
              <a:r>
                <a:rPr lang="en-US" dirty="0" smtClean="0">
                  <a:solidFill>
                    <a:srgbClr val="FF0000"/>
                  </a:solidFill>
                  <a:latin typeface="American Typewriter"/>
                  <a:cs typeface="American Typewriter"/>
                </a:rPr>
                <a:t>&lt; Open… &gt;</a:t>
              </a:r>
            </a:p>
            <a:p>
              <a:endParaRPr lang="en-US" sz="1050" dirty="0">
                <a:solidFill>
                  <a:schemeClr val="tx1"/>
                </a:solidFill>
                <a:latin typeface="American Typewriter"/>
                <a:cs typeface="American Typewriter"/>
              </a:endParaRPr>
            </a:p>
            <a:p>
              <a:r>
                <a:rPr lang="en-US" sz="1200" dirty="0" smtClean="0">
                  <a:solidFill>
                    <a:schemeClr val="tx1"/>
                  </a:solidFill>
                  <a:latin typeface="American Typewriter"/>
                  <a:cs typeface="American Typewriter"/>
                </a:rPr>
                <a:t>This action displays the </a:t>
              </a:r>
              <a:r>
                <a:rPr lang="en-US" sz="1200" dirty="0" smtClean="0">
                  <a:solidFill>
                    <a:srgbClr val="FF0000"/>
                  </a:solidFill>
                  <a:latin typeface="American Typewriter"/>
                  <a:cs typeface="American Typewriter"/>
                </a:rPr>
                <a:t>Open Dialog</a:t>
              </a:r>
              <a:r>
                <a:rPr lang="en-US" sz="1200" dirty="0">
                  <a:solidFill>
                    <a:schemeClr val="tx1"/>
                  </a:solidFill>
                  <a:latin typeface="American Typewriter"/>
                  <a:cs typeface="American Typewriter"/>
                </a:rPr>
                <a:t> </a:t>
              </a:r>
              <a:r>
                <a:rPr lang="en-US" sz="1200" dirty="0" smtClean="0">
                  <a:solidFill>
                    <a:schemeClr val="tx1"/>
                  </a:solidFill>
                  <a:latin typeface="American Typewriter"/>
                  <a:cs typeface="American Typewriter"/>
                </a:rPr>
                <a:t>screen, which prompts the user to select a </a:t>
              </a:r>
              <a:r>
                <a:rPr lang="en-US" sz="1200" b="1" dirty="0" smtClean="0">
                  <a:solidFill>
                    <a:schemeClr val="tx1"/>
                  </a:solidFill>
                  <a:latin typeface="American Typewriter"/>
                  <a:cs typeface="American Typewriter"/>
                </a:rPr>
                <a:t>Schema </a:t>
              </a:r>
              <a:r>
                <a:rPr lang="en-US" sz="1200" dirty="0" smtClean="0">
                  <a:solidFill>
                    <a:schemeClr val="tx1"/>
                  </a:solidFill>
                  <a:latin typeface="American Typewriter"/>
                  <a:cs typeface="American Typewriter"/>
                </a:rPr>
                <a:t>and enter </a:t>
              </a:r>
              <a:r>
                <a:rPr lang="en-US" sz="1200" b="1" dirty="0" smtClean="0">
                  <a:solidFill>
                    <a:schemeClr val="tx1"/>
                  </a:solidFill>
                  <a:latin typeface="American Typewriter"/>
                  <a:cs typeface="American Typewriter"/>
                </a:rPr>
                <a:t>Keys</a:t>
              </a:r>
              <a:r>
                <a:rPr lang="en-US" sz="1200" dirty="0" smtClean="0">
                  <a:solidFill>
                    <a:schemeClr val="tx1"/>
                  </a:solidFill>
                  <a:latin typeface="American Typewriter"/>
                  <a:cs typeface="American Typewriter"/>
                </a:rPr>
                <a:t> to identify the </a:t>
              </a:r>
              <a:r>
                <a:rPr lang="en-US" sz="1200" b="1" dirty="0" smtClean="0">
                  <a:solidFill>
                    <a:schemeClr val="tx1"/>
                  </a:solidFill>
                  <a:latin typeface="American Typewriter"/>
                  <a:cs typeface="American Typewriter"/>
                </a:rPr>
                <a:t>Model </a:t>
              </a:r>
              <a:r>
                <a:rPr lang="en-US" sz="1200" dirty="0" smtClean="0">
                  <a:solidFill>
                    <a:schemeClr val="tx1"/>
                  </a:solidFill>
                  <a:latin typeface="American Typewriter"/>
                  <a:cs typeface="American Typewriter"/>
                </a:rPr>
                <a:t>to be opened.</a:t>
              </a:r>
              <a:endParaRPr lang="en-US" sz="1200" b="1" dirty="0">
                <a:solidFill>
                  <a:schemeClr val="tx1"/>
                </a:solidFill>
                <a:latin typeface="American Typewriter"/>
                <a:cs typeface="American Typewriter"/>
              </a:endParaRPr>
            </a:p>
          </p:txBody>
        </p:sp>
      </p:grpSp>
      <p:sp>
        <p:nvSpPr>
          <p:cNvPr id="43" name="Rectangle 42"/>
          <p:cNvSpPr/>
          <p:nvPr/>
        </p:nvSpPr>
        <p:spPr>
          <a:xfrm>
            <a:off x="1902387" y="7642293"/>
            <a:ext cx="2976989" cy="1270791"/>
          </a:xfrm>
          <a:prstGeom prst="rect">
            <a:avLst/>
          </a:prstGeom>
          <a:solidFill>
            <a:schemeClr val="bg1"/>
          </a:solidFill>
          <a:ln w="38100" cmpd="sng">
            <a:noFill/>
          </a:ln>
          <a:effectLst>
            <a:softEdge rad="25400"/>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en-US" dirty="0" smtClean="0">
                <a:solidFill>
                  <a:srgbClr val="FF0000"/>
                </a:solidFill>
                <a:latin typeface="American Typewriter"/>
                <a:cs typeface="American Typewriter"/>
              </a:rPr>
              <a:t>&lt; Exit &gt;</a:t>
            </a:r>
          </a:p>
          <a:p>
            <a:pPr algn="ctr"/>
            <a:endParaRPr lang="en-US" sz="1050" dirty="0">
              <a:solidFill>
                <a:schemeClr val="tx1"/>
              </a:solidFill>
              <a:latin typeface="American Typewriter"/>
              <a:cs typeface="American Typewriter"/>
            </a:endParaRPr>
          </a:p>
          <a:p>
            <a:pPr algn="ctr"/>
            <a:r>
              <a:rPr lang="en-US" sz="1200" dirty="0" smtClean="0">
                <a:solidFill>
                  <a:schemeClr val="tx1"/>
                </a:solidFill>
                <a:latin typeface="American Typewriter"/>
                <a:cs typeface="American Typewriter"/>
              </a:rPr>
              <a:t>This action </a:t>
            </a:r>
            <a:r>
              <a:rPr lang="en-US" sz="1200" b="1" dirty="0" smtClean="0">
                <a:solidFill>
                  <a:schemeClr val="tx1"/>
                </a:solidFill>
                <a:latin typeface="American Typewriter"/>
                <a:cs typeface="American Typewriter"/>
              </a:rPr>
              <a:t>quits</a:t>
            </a:r>
            <a:r>
              <a:rPr lang="en-US" sz="1200" dirty="0" smtClean="0">
                <a:solidFill>
                  <a:schemeClr val="tx1"/>
                </a:solidFill>
                <a:latin typeface="American Typewriter"/>
                <a:cs typeface="American Typewriter"/>
              </a:rPr>
              <a:t> Werminal, returning control back to the parent console or terminal process.</a:t>
            </a:r>
            <a:endParaRPr lang="en-US" sz="1200" b="1" dirty="0">
              <a:solidFill>
                <a:schemeClr val="tx1"/>
              </a:solidFill>
              <a:latin typeface="American Typewriter"/>
              <a:cs typeface="American Typewriter"/>
            </a:endParaRPr>
          </a:p>
        </p:txBody>
      </p:sp>
      <p:sp>
        <p:nvSpPr>
          <p:cNvPr id="47" name="Rectangle 46"/>
          <p:cNvSpPr/>
          <p:nvPr/>
        </p:nvSpPr>
        <p:spPr>
          <a:xfrm>
            <a:off x="2322521" y="8855429"/>
            <a:ext cx="2212958" cy="23435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solidFill>
                  <a:srgbClr val="0D0D0D">
                    <a:alpha val="55000"/>
                  </a:srgbClr>
                </a:solidFill>
                <a:latin typeface="MumboSSK Bold"/>
                <a:cs typeface="MumboSSK Bold"/>
              </a:rPr>
              <a:t>Copyright </a:t>
            </a:r>
            <a:r>
              <a:rPr lang="en-US" sz="1000" dirty="0" smtClean="0">
                <a:solidFill>
                  <a:srgbClr val="0D0D0D">
                    <a:alpha val="55000"/>
                  </a:srgbClr>
                </a:solidFill>
                <a:latin typeface="MumboSSK Bold"/>
                <a:cs typeface="MumboSSK Bold"/>
              </a:rPr>
              <a:t>2013 </a:t>
            </a:r>
            <a:r>
              <a:rPr lang="en-US" sz="1000" dirty="0">
                <a:solidFill>
                  <a:srgbClr val="0D0D0D">
                    <a:alpha val="55000"/>
                  </a:srgbClr>
                </a:solidFill>
                <a:latin typeface="MumboSSK Bold"/>
                <a:cs typeface="MumboSSK Bold"/>
              </a:rPr>
              <a:t>Mark Masse </a:t>
            </a:r>
          </a:p>
        </p:txBody>
      </p:sp>
      <p:sp>
        <p:nvSpPr>
          <p:cNvPr id="10" name="Rectangle 9"/>
          <p:cNvSpPr/>
          <p:nvPr/>
        </p:nvSpPr>
        <p:spPr>
          <a:xfrm>
            <a:off x="307941" y="738341"/>
            <a:ext cx="6124333" cy="836860"/>
          </a:xfrm>
          <a:prstGeom prst="rect">
            <a:avLst/>
          </a:prstGeom>
          <a:noFill/>
          <a:ln w="38100" cmpd="sng">
            <a:noFill/>
          </a:ln>
          <a:effectLst>
            <a:softEdge rad="25400"/>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r>
              <a:rPr lang="en-US" sz="1200" dirty="0" smtClean="0">
                <a:solidFill>
                  <a:schemeClr val="tx1"/>
                </a:solidFill>
                <a:latin typeface="American Typewriter"/>
                <a:cs typeface="American Typewriter"/>
              </a:rPr>
              <a:t>After the splash screen is dismissed (with any key), Werminal</a:t>
            </a:r>
            <a:r>
              <a:rPr lang="en-US" sz="1200" dirty="0">
                <a:solidFill>
                  <a:schemeClr val="tx1"/>
                </a:solidFill>
                <a:latin typeface="American Typewriter"/>
                <a:cs typeface="American Typewriter"/>
              </a:rPr>
              <a:t> </a:t>
            </a:r>
            <a:r>
              <a:rPr lang="en-US" sz="1200" dirty="0" smtClean="0">
                <a:solidFill>
                  <a:schemeClr val="tx1"/>
                </a:solidFill>
                <a:latin typeface="American Typewriter"/>
                <a:cs typeface="American Typewriter"/>
              </a:rPr>
              <a:t>displays </a:t>
            </a:r>
            <a:r>
              <a:rPr lang="en-US" sz="1200" dirty="0">
                <a:solidFill>
                  <a:schemeClr val="tx1"/>
                </a:solidFill>
                <a:latin typeface="American Typewriter"/>
                <a:cs typeface="American Typewriter"/>
              </a:rPr>
              <a:t>the</a:t>
            </a:r>
            <a:r>
              <a:rPr lang="en-US" sz="1200" dirty="0">
                <a:solidFill>
                  <a:srgbClr val="FF0000"/>
                </a:solidFill>
                <a:latin typeface="American Typewriter"/>
                <a:cs typeface="American Typewriter"/>
              </a:rPr>
              <a:t> </a:t>
            </a:r>
            <a:r>
              <a:rPr lang="en-US" sz="1200" dirty="0">
                <a:solidFill>
                  <a:srgbClr val="000000"/>
                </a:solidFill>
                <a:latin typeface="American Typewriter"/>
                <a:cs typeface="American Typewriter"/>
              </a:rPr>
              <a:t>Main Menu </a:t>
            </a:r>
            <a:r>
              <a:rPr lang="en-US" sz="1200" dirty="0" smtClean="0">
                <a:solidFill>
                  <a:schemeClr val="tx1"/>
                </a:solidFill>
                <a:latin typeface="American Typewriter"/>
                <a:cs typeface="American Typewriter"/>
              </a:rPr>
              <a:t>screen. This screen is home to the application’s two primary features: </a:t>
            </a:r>
            <a:r>
              <a:rPr lang="en-US" sz="1200" b="1" dirty="0" smtClean="0">
                <a:solidFill>
                  <a:schemeClr val="tx1"/>
                </a:solidFill>
                <a:latin typeface="American Typewriter"/>
                <a:cs typeface="American Typewriter"/>
              </a:rPr>
              <a:t>creating</a:t>
            </a:r>
            <a:r>
              <a:rPr lang="en-US" sz="1200" dirty="0" smtClean="0">
                <a:solidFill>
                  <a:schemeClr val="tx1"/>
                </a:solidFill>
                <a:latin typeface="American Typewriter"/>
                <a:cs typeface="American Typewriter"/>
              </a:rPr>
              <a:t> </a:t>
            </a:r>
            <a:r>
              <a:rPr lang="en-US" sz="1200" b="1" dirty="0" smtClean="0">
                <a:solidFill>
                  <a:schemeClr val="tx1"/>
                </a:solidFill>
                <a:latin typeface="American Typewriter"/>
                <a:cs typeface="American Typewriter"/>
              </a:rPr>
              <a:t>new</a:t>
            </a:r>
            <a:r>
              <a:rPr lang="en-US" sz="1200" dirty="0" smtClean="0">
                <a:solidFill>
                  <a:schemeClr val="tx1"/>
                </a:solidFill>
                <a:latin typeface="American Typewriter"/>
                <a:cs typeface="American Typewriter"/>
              </a:rPr>
              <a:t> </a:t>
            </a:r>
            <a:r>
              <a:rPr lang="en-US" sz="1200" b="1" dirty="0" smtClean="0">
                <a:solidFill>
                  <a:schemeClr val="tx1"/>
                </a:solidFill>
                <a:latin typeface="American Typewriter"/>
                <a:cs typeface="American Typewriter"/>
              </a:rPr>
              <a:t>models</a:t>
            </a:r>
            <a:r>
              <a:rPr lang="en-US" sz="1200" dirty="0" smtClean="0">
                <a:solidFill>
                  <a:schemeClr val="tx1"/>
                </a:solidFill>
                <a:latin typeface="American Typewriter"/>
                <a:cs typeface="American Typewriter"/>
              </a:rPr>
              <a:t> and </a:t>
            </a:r>
            <a:r>
              <a:rPr lang="en-US" sz="1200" b="1" dirty="0" smtClean="0">
                <a:solidFill>
                  <a:schemeClr val="tx1"/>
                </a:solidFill>
                <a:latin typeface="American Typewriter"/>
                <a:cs typeface="American Typewriter"/>
              </a:rPr>
              <a:t>opening existing models</a:t>
            </a:r>
            <a:r>
              <a:rPr lang="en-US" sz="1200" dirty="0" smtClean="0">
                <a:solidFill>
                  <a:schemeClr val="tx1"/>
                </a:solidFill>
                <a:latin typeface="American Typewriter"/>
                <a:cs typeface="American Typewriter"/>
              </a:rPr>
              <a:t>.</a:t>
            </a:r>
          </a:p>
        </p:txBody>
      </p:sp>
      <p:sp>
        <p:nvSpPr>
          <p:cNvPr id="3" name="Slide Number Placeholder 2"/>
          <p:cNvSpPr>
            <a:spLocks noGrp="1"/>
          </p:cNvSpPr>
          <p:nvPr>
            <p:ph type="sldNum" sz="quarter" idx="12"/>
          </p:nvPr>
        </p:nvSpPr>
        <p:spPr/>
        <p:txBody>
          <a:bodyPr/>
          <a:lstStyle/>
          <a:p>
            <a:fld id="{7BD5383C-8CB6-2A4A-B5C9-BC2D6FE40A2E}" type="slidenum">
              <a:rPr lang="en-US" smtClean="0"/>
              <a:t>3</a:t>
            </a:fld>
            <a:endParaRPr lang="en-US"/>
          </a:p>
        </p:txBody>
      </p:sp>
    </p:spTree>
    <p:extLst>
      <p:ext uri="{BB962C8B-B14F-4D97-AF65-F5344CB8AC3E}">
        <p14:creationId xmlns:p14="http://schemas.microsoft.com/office/powerpoint/2010/main" val="366669414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ocess 4"/>
          <p:cNvSpPr/>
          <p:nvPr/>
        </p:nvSpPr>
        <p:spPr>
          <a:xfrm>
            <a:off x="2075283" y="10083"/>
            <a:ext cx="2723928" cy="594264"/>
          </a:xfrm>
          <a:prstGeom prst="flowChartProcess">
            <a:avLst/>
          </a:prstGeom>
          <a:no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800" b="1" dirty="0">
                <a:solidFill>
                  <a:srgbClr val="FF0000"/>
                </a:solidFill>
                <a:latin typeface="American Typewriter"/>
                <a:cs typeface="American Typewriter"/>
              </a:rPr>
              <a:t>New Dialog</a:t>
            </a:r>
          </a:p>
        </p:txBody>
      </p:sp>
      <p:sp>
        <p:nvSpPr>
          <p:cNvPr id="7" name="Rectangle 6"/>
          <p:cNvSpPr/>
          <p:nvPr/>
        </p:nvSpPr>
        <p:spPr>
          <a:xfrm>
            <a:off x="272135" y="4238304"/>
            <a:ext cx="6415778" cy="2244899"/>
          </a:xfrm>
          <a:prstGeom prst="rect">
            <a:avLst/>
          </a:prstGeom>
          <a:noFill/>
          <a:ln w="38100" cmpd="sng">
            <a:noFill/>
          </a:ln>
          <a:effectLst>
            <a:softEdge rad="25400"/>
          </a:effectLst>
        </p:spPr>
        <p:style>
          <a:lnRef idx="1">
            <a:schemeClr val="accent1"/>
          </a:lnRef>
          <a:fillRef idx="3">
            <a:schemeClr val="accent1"/>
          </a:fillRef>
          <a:effectRef idx="2">
            <a:schemeClr val="accent1"/>
          </a:effectRef>
          <a:fontRef idx="minor">
            <a:schemeClr val="lt1"/>
          </a:fontRef>
        </p:style>
        <p:txBody>
          <a:bodyPr rtlCol="0" anchor="t"/>
          <a:lstStyle/>
          <a:p>
            <a:r>
              <a:rPr lang="en-US" dirty="0" smtClean="0">
                <a:solidFill>
                  <a:srgbClr val="FF0000"/>
                </a:solidFill>
                <a:latin typeface="American Typewriter"/>
                <a:cs typeface="American Typewriter"/>
              </a:rPr>
              <a:t>Schema URI</a:t>
            </a:r>
          </a:p>
          <a:p>
            <a:endParaRPr lang="en-US" sz="700" dirty="0">
              <a:solidFill>
                <a:schemeClr val="tx1"/>
              </a:solidFill>
              <a:latin typeface="American Typewriter"/>
              <a:cs typeface="American Typewriter"/>
            </a:endParaRPr>
          </a:p>
          <a:p>
            <a:r>
              <a:rPr lang="en-US" sz="1200" dirty="0" smtClean="0">
                <a:solidFill>
                  <a:schemeClr val="tx1"/>
                </a:solidFill>
                <a:latin typeface="American Typewriter"/>
                <a:cs typeface="American Typewriter"/>
              </a:rPr>
              <a:t>The New Dialog’s </a:t>
            </a:r>
            <a:r>
              <a:rPr lang="en-US" sz="1200" b="1" dirty="0" smtClean="0">
                <a:solidFill>
                  <a:schemeClr val="tx1"/>
                </a:solidFill>
                <a:latin typeface="American Typewriter"/>
                <a:cs typeface="American Typewriter"/>
              </a:rPr>
              <a:t>Schema</a:t>
            </a:r>
            <a:r>
              <a:rPr lang="en-US" sz="1200" dirty="0" smtClean="0">
                <a:solidFill>
                  <a:schemeClr val="tx1"/>
                </a:solidFill>
                <a:latin typeface="American Typewriter"/>
                <a:cs typeface="American Typewriter"/>
              </a:rPr>
              <a:t> text field allows users to enter a URI value to identify the type of the new </a:t>
            </a:r>
            <a:r>
              <a:rPr lang="en-US" sz="1200" b="1" dirty="0" smtClean="0">
                <a:solidFill>
                  <a:schemeClr val="tx1"/>
                </a:solidFill>
                <a:latin typeface="American Typewriter"/>
                <a:cs typeface="American Typewriter"/>
              </a:rPr>
              <a:t>Model </a:t>
            </a:r>
            <a:r>
              <a:rPr lang="en-US" sz="1200" dirty="0" smtClean="0">
                <a:solidFill>
                  <a:schemeClr val="tx1"/>
                </a:solidFill>
                <a:latin typeface="American Typewriter"/>
                <a:cs typeface="American Typewriter"/>
              </a:rPr>
              <a:t>to create. A Schema is metadata document that describes a set of named “slots” (name/value pairs) that may be present in any Model conforming to the Schema. A Model is an </a:t>
            </a:r>
            <a:r>
              <a:rPr lang="en-US" sz="1200" i="1" dirty="0" smtClean="0">
                <a:solidFill>
                  <a:schemeClr val="tx1"/>
                </a:solidFill>
                <a:latin typeface="American Typewriter"/>
                <a:cs typeface="American Typewriter"/>
              </a:rPr>
              <a:t>instance </a:t>
            </a:r>
            <a:r>
              <a:rPr lang="en-US" sz="1200" dirty="0" smtClean="0">
                <a:solidFill>
                  <a:schemeClr val="tx1"/>
                </a:solidFill>
                <a:latin typeface="American Typewriter"/>
                <a:cs typeface="American Typewriter"/>
              </a:rPr>
              <a:t>of a Schema.   </a:t>
            </a:r>
            <a:r>
              <a:rPr lang="en-US" sz="1200" i="1" dirty="0" smtClean="0">
                <a:solidFill>
                  <a:schemeClr val="tx1"/>
                </a:solidFill>
                <a:latin typeface="American Typewriter"/>
                <a:cs typeface="American Typewriter"/>
              </a:rPr>
              <a:t>NOTE:   </a:t>
            </a:r>
            <a:r>
              <a:rPr lang="en-US" sz="1200" dirty="0" smtClean="0">
                <a:solidFill>
                  <a:schemeClr val="tx1"/>
                </a:solidFill>
                <a:latin typeface="American Typewriter"/>
                <a:cs typeface="American Typewriter"/>
              </a:rPr>
              <a:t>As </a:t>
            </a:r>
            <a:r>
              <a:rPr lang="en-US" sz="1200" dirty="0">
                <a:solidFill>
                  <a:schemeClr val="tx1"/>
                </a:solidFill>
                <a:latin typeface="American Typewriter"/>
                <a:cs typeface="American Typewriter"/>
              </a:rPr>
              <a:t>a</a:t>
            </a:r>
            <a:r>
              <a:rPr lang="en-US" sz="1200" dirty="0" smtClean="0">
                <a:solidFill>
                  <a:schemeClr val="tx1"/>
                </a:solidFill>
                <a:latin typeface="American Typewriter"/>
                <a:cs typeface="American Typewriter"/>
              </a:rPr>
              <a:t> REST-oriented system, WRML’s Schemas are inherently multifaceted with representation as JSON, XML, Java, SQL, etc.  </a:t>
            </a:r>
            <a:endParaRPr lang="en-US" sz="1200" dirty="0">
              <a:solidFill>
                <a:schemeClr val="tx1"/>
              </a:solidFill>
              <a:latin typeface="American Typewriter"/>
              <a:cs typeface="American Typewriter"/>
            </a:endParaRPr>
          </a:p>
        </p:txBody>
      </p:sp>
      <p:sp>
        <p:nvSpPr>
          <p:cNvPr id="9" name="Rectangle 8"/>
          <p:cNvSpPr/>
          <p:nvPr/>
        </p:nvSpPr>
        <p:spPr>
          <a:xfrm>
            <a:off x="272134" y="7425075"/>
            <a:ext cx="3297150" cy="1270791"/>
          </a:xfrm>
          <a:prstGeom prst="rect">
            <a:avLst/>
          </a:prstGeom>
          <a:noFill/>
          <a:ln w="38100" cmpd="sng">
            <a:noFill/>
          </a:ln>
          <a:effectLst>
            <a:softEdge rad="25400"/>
          </a:effectLst>
        </p:spPr>
        <p:style>
          <a:lnRef idx="1">
            <a:schemeClr val="accent1"/>
          </a:lnRef>
          <a:fillRef idx="3">
            <a:schemeClr val="accent1"/>
          </a:fillRef>
          <a:effectRef idx="2">
            <a:schemeClr val="accent1"/>
          </a:effectRef>
          <a:fontRef idx="minor">
            <a:schemeClr val="lt1"/>
          </a:fontRef>
        </p:style>
        <p:txBody>
          <a:bodyPr rtlCol="0" anchor="t"/>
          <a:lstStyle/>
          <a:p>
            <a:r>
              <a:rPr lang="en-US" dirty="0" smtClean="0">
                <a:solidFill>
                  <a:srgbClr val="FF0000"/>
                </a:solidFill>
                <a:latin typeface="American Typewriter"/>
                <a:cs typeface="American Typewriter"/>
              </a:rPr>
              <a:t>&lt; OK &gt;</a:t>
            </a:r>
          </a:p>
          <a:p>
            <a:endParaRPr lang="en-US" sz="1050" dirty="0">
              <a:solidFill>
                <a:schemeClr val="tx1"/>
              </a:solidFill>
              <a:latin typeface="American Typewriter"/>
              <a:cs typeface="American Typewriter"/>
            </a:endParaRPr>
          </a:p>
          <a:p>
            <a:r>
              <a:rPr lang="en-US" sz="1200" dirty="0" smtClean="0">
                <a:solidFill>
                  <a:schemeClr val="tx1"/>
                </a:solidFill>
                <a:latin typeface="American Typewriter"/>
                <a:cs typeface="American Typewriter"/>
              </a:rPr>
              <a:t>This action confirms the choice of Schema and displays a </a:t>
            </a:r>
            <a:r>
              <a:rPr lang="en-US" sz="1200" dirty="0" smtClean="0">
                <a:solidFill>
                  <a:srgbClr val="FF0000"/>
                </a:solidFill>
                <a:latin typeface="American Typewriter"/>
                <a:cs typeface="American Typewriter"/>
              </a:rPr>
              <a:t>Model Window </a:t>
            </a:r>
            <a:r>
              <a:rPr lang="en-US" sz="1200" dirty="0" smtClean="0">
                <a:solidFill>
                  <a:schemeClr val="tx1"/>
                </a:solidFill>
                <a:latin typeface="American Typewriter"/>
                <a:cs typeface="American Typewriter"/>
              </a:rPr>
              <a:t>screen with the new (blank) model ready to be filled in and (optionally) saved.</a:t>
            </a:r>
            <a:endParaRPr lang="en-US" sz="1200" b="1" dirty="0">
              <a:solidFill>
                <a:schemeClr val="tx1"/>
              </a:solidFill>
              <a:latin typeface="American Typewriter"/>
              <a:cs typeface="American Typewriter"/>
            </a:endParaRPr>
          </a:p>
        </p:txBody>
      </p:sp>
      <p:sp>
        <p:nvSpPr>
          <p:cNvPr id="10" name="Rectangle 9"/>
          <p:cNvSpPr/>
          <p:nvPr/>
        </p:nvSpPr>
        <p:spPr>
          <a:xfrm>
            <a:off x="3842871" y="7433322"/>
            <a:ext cx="2703402" cy="1270791"/>
          </a:xfrm>
          <a:prstGeom prst="rect">
            <a:avLst/>
          </a:prstGeom>
          <a:solidFill>
            <a:schemeClr val="bg1"/>
          </a:solidFill>
          <a:ln w="38100" cmpd="sng">
            <a:noFill/>
          </a:ln>
          <a:effectLst>
            <a:softEdge rad="25400"/>
          </a:effectLst>
        </p:spPr>
        <p:style>
          <a:lnRef idx="1">
            <a:schemeClr val="accent1"/>
          </a:lnRef>
          <a:fillRef idx="3">
            <a:schemeClr val="accent1"/>
          </a:fillRef>
          <a:effectRef idx="2">
            <a:schemeClr val="accent1"/>
          </a:effectRef>
          <a:fontRef idx="minor">
            <a:schemeClr val="lt1"/>
          </a:fontRef>
        </p:style>
        <p:txBody>
          <a:bodyPr rtlCol="0" anchor="t"/>
          <a:lstStyle/>
          <a:p>
            <a:r>
              <a:rPr lang="en-US" dirty="0" smtClean="0">
                <a:solidFill>
                  <a:srgbClr val="FF0000"/>
                </a:solidFill>
                <a:latin typeface="American Typewriter"/>
                <a:cs typeface="American Typewriter"/>
              </a:rPr>
              <a:t>&lt; Cancel &gt;</a:t>
            </a:r>
          </a:p>
          <a:p>
            <a:endParaRPr lang="en-US" sz="1050" dirty="0">
              <a:solidFill>
                <a:schemeClr val="tx1"/>
              </a:solidFill>
              <a:latin typeface="American Typewriter"/>
              <a:cs typeface="American Typewriter"/>
            </a:endParaRPr>
          </a:p>
          <a:p>
            <a:r>
              <a:rPr lang="en-US" sz="1200" dirty="0" smtClean="0">
                <a:solidFill>
                  <a:schemeClr val="tx1"/>
                </a:solidFill>
                <a:latin typeface="American Typewriter"/>
                <a:cs typeface="American Typewriter"/>
              </a:rPr>
              <a:t>This action returns users to the </a:t>
            </a:r>
            <a:r>
              <a:rPr lang="en-US" sz="1200" dirty="0" smtClean="0">
                <a:solidFill>
                  <a:srgbClr val="FF0000"/>
                </a:solidFill>
                <a:latin typeface="American Typewriter"/>
                <a:cs typeface="American Typewriter"/>
              </a:rPr>
              <a:t>Main Menu </a:t>
            </a:r>
            <a:r>
              <a:rPr lang="en-US" sz="1200" dirty="0" smtClean="0">
                <a:solidFill>
                  <a:schemeClr val="tx1"/>
                </a:solidFill>
                <a:latin typeface="American Typewriter"/>
                <a:cs typeface="American Typewriter"/>
              </a:rPr>
              <a:t>screen.</a:t>
            </a:r>
            <a:endParaRPr lang="en-US" sz="1200" b="1" dirty="0">
              <a:solidFill>
                <a:schemeClr val="tx1"/>
              </a:solidFill>
              <a:latin typeface="American Typewriter"/>
              <a:cs typeface="American Typewriter"/>
            </a:endParaRPr>
          </a:p>
        </p:txBody>
      </p:sp>
      <p:sp>
        <p:nvSpPr>
          <p:cNvPr id="17" name="Rectangle 16"/>
          <p:cNvSpPr/>
          <p:nvPr/>
        </p:nvSpPr>
        <p:spPr>
          <a:xfrm>
            <a:off x="272135" y="5922408"/>
            <a:ext cx="6415778" cy="1392798"/>
          </a:xfrm>
          <a:prstGeom prst="rect">
            <a:avLst/>
          </a:prstGeom>
          <a:noFill/>
          <a:ln w="38100" cmpd="sng">
            <a:noFill/>
          </a:ln>
          <a:effectLst>
            <a:softEdge rad="25400"/>
          </a:effectLst>
        </p:spPr>
        <p:style>
          <a:lnRef idx="1">
            <a:schemeClr val="accent1"/>
          </a:lnRef>
          <a:fillRef idx="3">
            <a:schemeClr val="accent1"/>
          </a:fillRef>
          <a:effectRef idx="2">
            <a:schemeClr val="accent1"/>
          </a:effectRef>
          <a:fontRef idx="minor">
            <a:schemeClr val="lt1"/>
          </a:fontRef>
        </p:style>
        <p:txBody>
          <a:bodyPr rtlCol="0" anchor="t"/>
          <a:lstStyle/>
          <a:p>
            <a:r>
              <a:rPr lang="en-US" dirty="0" smtClean="0">
                <a:solidFill>
                  <a:srgbClr val="FF0000"/>
                </a:solidFill>
                <a:latin typeface="American Typewriter"/>
                <a:cs typeface="American Typewriter"/>
              </a:rPr>
              <a:t>Schema URI History</a:t>
            </a:r>
          </a:p>
          <a:p>
            <a:endParaRPr lang="en-US" sz="800" dirty="0" smtClean="0">
              <a:solidFill>
                <a:schemeClr val="tx1"/>
              </a:solidFill>
              <a:latin typeface="American Typewriter"/>
              <a:cs typeface="American Typewriter"/>
            </a:endParaRPr>
          </a:p>
          <a:p>
            <a:r>
              <a:rPr lang="en-US" sz="1200" dirty="0">
                <a:solidFill>
                  <a:schemeClr val="tx1"/>
                </a:solidFill>
                <a:latin typeface="American Typewriter"/>
                <a:cs typeface="American Typewriter"/>
              </a:rPr>
              <a:t>R</a:t>
            </a:r>
            <a:r>
              <a:rPr lang="en-US" sz="1200" dirty="0" smtClean="0">
                <a:solidFill>
                  <a:schemeClr val="tx1"/>
                </a:solidFill>
                <a:latin typeface="American Typewriter"/>
                <a:cs typeface="American Typewriter"/>
              </a:rPr>
              <a:t>ecalling and typing URIs is not very fun. The history list helps make the Werminal program more user friendly by asking humans to only type a given Schema URI once. Pressing </a:t>
            </a:r>
            <a:r>
              <a:rPr lang="en-US" sz="1200" b="1" dirty="0" smtClean="0">
                <a:solidFill>
                  <a:schemeClr val="tx1"/>
                </a:solidFill>
                <a:latin typeface="American Typewriter"/>
                <a:cs typeface="American Typewriter"/>
              </a:rPr>
              <a:t>Space</a:t>
            </a:r>
            <a:r>
              <a:rPr lang="en-US" sz="1200" dirty="0" smtClean="0">
                <a:solidFill>
                  <a:schemeClr val="tx1"/>
                </a:solidFill>
                <a:latin typeface="American Typewriter"/>
                <a:cs typeface="American Typewriter"/>
              </a:rPr>
              <a:t> or </a:t>
            </a:r>
            <a:r>
              <a:rPr lang="en-US" sz="1200" b="1" dirty="0" smtClean="0">
                <a:solidFill>
                  <a:schemeClr val="tx1"/>
                </a:solidFill>
                <a:latin typeface="American Typewriter"/>
                <a:cs typeface="American Typewriter"/>
              </a:rPr>
              <a:t>Enter</a:t>
            </a:r>
            <a:r>
              <a:rPr lang="en-US" sz="1200" dirty="0" smtClean="0">
                <a:solidFill>
                  <a:schemeClr val="tx1"/>
                </a:solidFill>
                <a:latin typeface="American Typewriter"/>
                <a:cs typeface="American Typewriter"/>
              </a:rPr>
              <a:t> checks the box in the selected row of the history list and sets the URI as the Schema text field’s value.  </a:t>
            </a:r>
            <a:r>
              <a:rPr lang="en-US" sz="1200" i="1" dirty="0" smtClean="0">
                <a:solidFill>
                  <a:schemeClr val="tx1"/>
                </a:solidFill>
                <a:latin typeface="American Typewriter"/>
                <a:cs typeface="American Typewriter"/>
              </a:rPr>
              <a:t>NOTE:  </a:t>
            </a:r>
            <a:r>
              <a:rPr lang="en-US" sz="1200" dirty="0" smtClean="0">
                <a:solidFill>
                  <a:schemeClr val="tx1"/>
                </a:solidFill>
                <a:latin typeface="American Typewriter"/>
                <a:cs typeface="American Typewriter"/>
              </a:rPr>
              <a:t>Hitting the </a:t>
            </a:r>
            <a:r>
              <a:rPr lang="en-US" sz="1200" b="1" dirty="0" smtClean="0">
                <a:solidFill>
                  <a:schemeClr val="tx1"/>
                </a:solidFill>
                <a:latin typeface="American Typewriter"/>
                <a:cs typeface="American Typewriter"/>
              </a:rPr>
              <a:t>Enter</a:t>
            </a:r>
            <a:r>
              <a:rPr lang="en-US" sz="1200" dirty="0" smtClean="0">
                <a:solidFill>
                  <a:schemeClr val="tx1"/>
                </a:solidFill>
                <a:latin typeface="American Typewriter"/>
                <a:cs typeface="American Typewriter"/>
              </a:rPr>
              <a:t> key again on the selected and checked row will trigger the </a:t>
            </a:r>
            <a:r>
              <a:rPr lang="en-US" sz="1200" dirty="0" smtClean="0">
                <a:solidFill>
                  <a:srgbClr val="FF0000"/>
                </a:solidFill>
                <a:latin typeface="American Typewriter"/>
                <a:cs typeface="American Typewriter"/>
              </a:rPr>
              <a:t>&lt;</a:t>
            </a:r>
            <a:r>
              <a:rPr lang="en-US" sz="1200" dirty="0" smtClean="0">
                <a:solidFill>
                  <a:schemeClr val="tx1"/>
                </a:solidFill>
                <a:latin typeface="American Typewriter"/>
                <a:cs typeface="American Typewriter"/>
              </a:rPr>
              <a:t> </a:t>
            </a:r>
            <a:r>
              <a:rPr lang="en-US" sz="1200" dirty="0" smtClean="0">
                <a:solidFill>
                  <a:srgbClr val="FF0000"/>
                </a:solidFill>
                <a:latin typeface="American Typewriter"/>
                <a:cs typeface="American Typewriter"/>
              </a:rPr>
              <a:t>OK &gt;</a:t>
            </a:r>
            <a:r>
              <a:rPr lang="en-US" sz="1200" dirty="0" smtClean="0">
                <a:solidFill>
                  <a:schemeClr val="tx1"/>
                </a:solidFill>
                <a:latin typeface="American Typewriter"/>
                <a:cs typeface="American Typewriter"/>
              </a:rPr>
              <a:t> action.</a:t>
            </a:r>
            <a:endParaRPr lang="en-US" sz="1200" dirty="0">
              <a:solidFill>
                <a:schemeClr val="tx1"/>
              </a:solidFill>
              <a:latin typeface="American Typewriter"/>
              <a:cs typeface="American Typewriter"/>
            </a:endParaRPr>
          </a:p>
        </p:txBody>
      </p:sp>
      <p:sp>
        <p:nvSpPr>
          <p:cNvPr id="19" name="Rectangle 18"/>
          <p:cNvSpPr/>
          <p:nvPr/>
        </p:nvSpPr>
        <p:spPr>
          <a:xfrm>
            <a:off x="2322521" y="8855429"/>
            <a:ext cx="2212958" cy="23435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solidFill>
                  <a:srgbClr val="0D0D0D">
                    <a:alpha val="55000"/>
                  </a:srgbClr>
                </a:solidFill>
                <a:latin typeface="MumboSSK Bold"/>
                <a:cs typeface="MumboSSK Bold"/>
              </a:rPr>
              <a:t>Copyright </a:t>
            </a:r>
            <a:r>
              <a:rPr lang="en-US" sz="1000" dirty="0" smtClean="0">
                <a:solidFill>
                  <a:srgbClr val="0D0D0D">
                    <a:alpha val="55000"/>
                  </a:srgbClr>
                </a:solidFill>
                <a:latin typeface="MumboSSK Bold"/>
                <a:cs typeface="MumboSSK Bold"/>
              </a:rPr>
              <a:t>2013 </a:t>
            </a:r>
            <a:r>
              <a:rPr lang="en-US" sz="1000" dirty="0">
                <a:solidFill>
                  <a:srgbClr val="0D0D0D">
                    <a:alpha val="55000"/>
                  </a:srgbClr>
                </a:solidFill>
                <a:latin typeface="MumboSSK Bold"/>
                <a:cs typeface="MumboSSK Bold"/>
              </a:rPr>
              <a:t>Mark Masse </a:t>
            </a:r>
          </a:p>
        </p:txBody>
      </p:sp>
      <p:sp>
        <p:nvSpPr>
          <p:cNvPr id="11" name="Rectangle 10"/>
          <p:cNvSpPr/>
          <p:nvPr/>
        </p:nvSpPr>
        <p:spPr>
          <a:xfrm>
            <a:off x="272135" y="655263"/>
            <a:ext cx="6415778" cy="920546"/>
          </a:xfrm>
          <a:prstGeom prst="rect">
            <a:avLst/>
          </a:prstGeom>
          <a:noFill/>
          <a:ln w="38100" cmpd="sng">
            <a:noFill/>
          </a:ln>
          <a:effectLst>
            <a:softEdge rad="25400"/>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r>
              <a:rPr lang="en-US" sz="1200" dirty="0" smtClean="0">
                <a:solidFill>
                  <a:schemeClr val="tx1"/>
                </a:solidFill>
                <a:latin typeface="American Typewriter"/>
                <a:cs typeface="American Typewriter"/>
              </a:rPr>
              <a:t>The New Dialog screen asks users to decide what type of data model that they wish to create. This decision is made by typing, or selecting from the History, the URI of the Schema to be instantiated (with the option of saving/persisting the new model later).</a:t>
            </a:r>
          </a:p>
        </p:txBody>
      </p:sp>
      <p:pic>
        <p:nvPicPr>
          <p:cNvPr id="2" name="Picture 1"/>
          <p:cNvPicPr>
            <a:picLocks noChangeAspect="1"/>
          </p:cNvPicPr>
          <p:nvPr/>
        </p:nvPicPr>
        <p:blipFill>
          <a:blip r:embed="rId2"/>
          <a:stretch>
            <a:fillRect/>
          </a:stretch>
        </p:blipFill>
        <p:spPr>
          <a:xfrm>
            <a:off x="1086948" y="1414976"/>
            <a:ext cx="4684105" cy="2691376"/>
          </a:xfrm>
          <a:prstGeom prst="rect">
            <a:avLst/>
          </a:prstGeom>
        </p:spPr>
      </p:pic>
      <p:sp>
        <p:nvSpPr>
          <p:cNvPr id="4" name="Slide Number Placeholder 3"/>
          <p:cNvSpPr>
            <a:spLocks noGrp="1"/>
          </p:cNvSpPr>
          <p:nvPr>
            <p:ph type="sldNum" sz="quarter" idx="12"/>
          </p:nvPr>
        </p:nvSpPr>
        <p:spPr/>
        <p:txBody>
          <a:bodyPr/>
          <a:lstStyle/>
          <a:p>
            <a:fld id="{7BD5383C-8CB6-2A4A-B5C9-BC2D6FE40A2E}" type="slidenum">
              <a:rPr lang="en-US" smtClean="0"/>
              <a:t>4</a:t>
            </a:fld>
            <a:endParaRPr lang="en-US"/>
          </a:p>
        </p:txBody>
      </p:sp>
    </p:spTree>
    <p:extLst>
      <p:ext uri="{BB962C8B-B14F-4D97-AF65-F5344CB8AC3E}">
        <p14:creationId xmlns:p14="http://schemas.microsoft.com/office/powerpoint/2010/main" val="248486450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152945" y="3407976"/>
            <a:ext cx="615957" cy="385626"/>
          </a:xfrm>
          <a:prstGeom prst="rect">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800" b="1" dirty="0">
                <a:ln w="3175">
                  <a:noFill/>
                </a:ln>
                <a:solidFill>
                  <a:srgbClr val="FF0000"/>
                </a:solidFill>
                <a:latin typeface="American Typewriter"/>
                <a:cs typeface="American Typewriter"/>
              </a:rPr>
              <a:t>Choices</a:t>
            </a:r>
          </a:p>
          <a:p>
            <a:pPr algn="ctr"/>
            <a:r>
              <a:rPr lang="en-US" sz="800" b="1" dirty="0" smtClean="0">
                <a:ln w="3175">
                  <a:noFill/>
                </a:ln>
                <a:solidFill>
                  <a:srgbClr val="FF0000"/>
                </a:solidFill>
                <a:latin typeface="American Typewriter"/>
                <a:cs typeface="American Typewriter"/>
              </a:rPr>
              <a:t>Dialog</a:t>
            </a:r>
            <a:endParaRPr lang="en-US" sz="800" b="1" dirty="0">
              <a:ln w="3175">
                <a:noFill/>
              </a:ln>
              <a:solidFill>
                <a:srgbClr val="FF0000"/>
              </a:solidFill>
              <a:latin typeface="American Typewriter"/>
              <a:cs typeface="American Typewriter"/>
            </a:endParaRPr>
          </a:p>
        </p:txBody>
      </p:sp>
      <p:sp>
        <p:nvSpPr>
          <p:cNvPr id="13" name="Rectangle 12"/>
          <p:cNvSpPr/>
          <p:nvPr/>
        </p:nvSpPr>
        <p:spPr>
          <a:xfrm>
            <a:off x="3152945" y="2955865"/>
            <a:ext cx="615957" cy="385626"/>
          </a:xfrm>
          <a:prstGeom prst="rect">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800" b="1" dirty="0" smtClean="0">
                <a:ln w="3175">
                  <a:noFill/>
                </a:ln>
                <a:solidFill>
                  <a:srgbClr val="FF0000"/>
                </a:solidFill>
                <a:latin typeface="American Typewriter"/>
                <a:cs typeface="American Typewriter"/>
              </a:rPr>
              <a:t>List</a:t>
            </a:r>
          </a:p>
          <a:p>
            <a:pPr algn="ctr"/>
            <a:r>
              <a:rPr lang="en-US" sz="800" b="1" dirty="0" smtClean="0">
                <a:ln w="3175">
                  <a:noFill/>
                </a:ln>
                <a:solidFill>
                  <a:srgbClr val="FF0000"/>
                </a:solidFill>
                <a:latin typeface="American Typewriter"/>
                <a:cs typeface="American Typewriter"/>
              </a:rPr>
              <a:t>Dialog</a:t>
            </a:r>
          </a:p>
        </p:txBody>
      </p:sp>
      <p:sp>
        <p:nvSpPr>
          <p:cNvPr id="14" name="Rectangle 13"/>
          <p:cNvSpPr/>
          <p:nvPr/>
        </p:nvSpPr>
        <p:spPr>
          <a:xfrm>
            <a:off x="3152945" y="2503753"/>
            <a:ext cx="615957" cy="385626"/>
          </a:xfrm>
          <a:prstGeom prst="rect">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800" b="1" dirty="0" smtClean="0">
                <a:ln w="3175">
                  <a:noFill/>
                </a:ln>
                <a:solidFill>
                  <a:srgbClr val="FF0000"/>
                </a:solidFill>
                <a:latin typeface="American Typewriter"/>
                <a:cs typeface="American Typewriter"/>
              </a:rPr>
              <a:t>Print</a:t>
            </a:r>
            <a:endParaRPr lang="en-US" sz="800" b="1" dirty="0">
              <a:ln w="3175">
                <a:noFill/>
              </a:ln>
              <a:solidFill>
                <a:srgbClr val="FF0000"/>
              </a:solidFill>
              <a:latin typeface="American Typewriter"/>
              <a:cs typeface="American Typewriter"/>
            </a:endParaRPr>
          </a:p>
          <a:p>
            <a:pPr algn="ctr"/>
            <a:r>
              <a:rPr lang="en-US" sz="800" b="1" dirty="0">
                <a:ln w="3175">
                  <a:noFill/>
                </a:ln>
                <a:solidFill>
                  <a:srgbClr val="FF0000"/>
                </a:solidFill>
                <a:latin typeface="American Typewriter"/>
                <a:cs typeface="American Typewriter"/>
              </a:rPr>
              <a:t>Preview</a:t>
            </a:r>
          </a:p>
        </p:txBody>
      </p:sp>
      <p:sp>
        <p:nvSpPr>
          <p:cNvPr id="5" name="Process 4"/>
          <p:cNvSpPr/>
          <p:nvPr/>
        </p:nvSpPr>
        <p:spPr>
          <a:xfrm>
            <a:off x="0" y="10083"/>
            <a:ext cx="6858000" cy="594264"/>
          </a:xfrm>
          <a:prstGeom prst="flowChartProcess">
            <a:avLst/>
          </a:prstGeom>
          <a:no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800" b="1" dirty="0" smtClean="0">
                <a:solidFill>
                  <a:srgbClr val="FF0000"/>
                </a:solidFill>
                <a:latin typeface="American Typewriter"/>
                <a:cs typeface="American Typewriter"/>
              </a:rPr>
              <a:t>Open Dialog </a:t>
            </a:r>
            <a:r>
              <a:rPr lang="en-US" sz="2000" b="1" dirty="0" smtClean="0">
                <a:solidFill>
                  <a:srgbClr val="FF0000"/>
                </a:solidFill>
                <a:latin typeface="American Typewriter"/>
                <a:cs typeface="American Typewriter"/>
              </a:rPr>
              <a:t>(part 1)</a:t>
            </a:r>
            <a:endParaRPr lang="en-US" sz="2000" b="1" dirty="0">
              <a:solidFill>
                <a:srgbClr val="FF0000"/>
              </a:solidFill>
              <a:latin typeface="American Typewriter"/>
              <a:cs typeface="American Typewriter"/>
            </a:endParaRPr>
          </a:p>
        </p:txBody>
      </p:sp>
      <p:sp>
        <p:nvSpPr>
          <p:cNvPr id="19" name="Rectangle 18"/>
          <p:cNvSpPr/>
          <p:nvPr/>
        </p:nvSpPr>
        <p:spPr>
          <a:xfrm>
            <a:off x="2322521" y="8855429"/>
            <a:ext cx="2212958" cy="23435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solidFill>
                  <a:srgbClr val="0D0D0D">
                    <a:alpha val="55000"/>
                  </a:srgbClr>
                </a:solidFill>
                <a:latin typeface="MumboSSK Bold"/>
                <a:cs typeface="MumboSSK Bold"/>
              </a:rPr>
              <a:t>Copyright </a:t>
            </a:r>
            <a:r>
              <a:rPr lang="en-US" sz="1000" dirty="0" smtClean="0">
                <a:solidFill>
                  <a:srgbClr val="0D0D0D">
                    <a:alpha val="55000"/>
                  </a:srgbClr>
                </a:solidFill>
                <a:latin typeface="MumboSSK Bold"/>
                <a:cs typeface="MumboSSK Bold"/>
              </a:rPr>
              <a:t>2013 </a:t>
            </a:r>
            <a:r>
              <a:rPr lang="en-US" sz="1000" dirty="0">
                <a:solidFill>
                  <a:srgbClr val="0D0D0D">
                    <a:alpha val="55000"/>
                  </a:srgbClr>
                </a:solidFill>
                <a:latin typeface="MumboSSK Bold"/>
                <a:cs typeface="MumboSSK Bold"/>
              </a:rPr>
              <a:t>Mark Masse </a:t>
            </a:r>
          </a:p>
        </p:txBody>
      </p:sp>
      <p:sp>
        <p:nvSpPr>
          <p:cNvPr id="11" name="Rectangle 10"/>
          <p:cNvSpPr/>
          <p:nvPr/>
        </p:nvSpPr>
        <p:spPr>
          <a:xfrm>
            <a:off x="2110777" y="733810"/>
            <a:ext cx="4359439" cy="1687749"/>
          </a:xfrm>
          <a:prstGeom prst="rect">
            <a:avLst/>
          </a:prstGeom>
          <a:noFill/>
          <a:ln w="38100" cmpd="sng">
            <a:noFill/>
          </a:ln>
          <a:effectLst>
            <a:softEdge rad="25400"/>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r>
              <a:rPr lang="en-US" sz="1400" dirty="0" smtClean="0">
                <a:solidFill>
                  <a:schemeClr val="tx1"/>
                </a:solidFill>
                <a:latin typeface="American Typewriter"/>
                <a:cs typeface="American Typewriter"/>
              </a:rPr>
              <a:t>Triggering the </a:t>
            </a:r>
            <a:r>
              <a:rPr lang="en-US" sz="1400" dirty="0" smtClean="0">
                <a:solidFill>
                  <a:srgbClr val="FF0000"/>
                </a:solidFill>
                <a:latin typeface="American Typewriter"/>
                <a:cs typeface="American Typewriter"/>
              </a:rPr>
              <a:t>&lt;</a:t>
            </a:r>
            <a:r>
              <a:rPr lang="en-US" sz="1400" dirty="0">
                <a:solidFill>
                  <a:srgbClr val="FF0000"/>
                </a:solidFill>
                <a:latin typeface="American Typewriter"/>
                <a:cs typeface="American Typewriter"/>
              </a:rPr>
              <a:t> </a:t>
            </a:r>
            <a:r>
              <a:rPr lang="en-US" sz="1400" dirty="0" smtClean="0">
                <a:solidFill>
                  <a:srgbClr val="FF0000"/>
                </a:solidFill>
                <a:latin typeface="American Typewriter"/>
                <a:cs typeface="American Typewriter"/>
              </a:rPr>
              <a:t>Open &gt; </a:t>
            </a:r>
            <a:r>
              <a:rPr lang="en-US" sz="1400" dirty="0" smtClean="0">
                <a:solidFill>
                  <a:schemeClr val="tx1"/>
                </a:solidFill>
                <a:latin typeface="American Typewriter"/>
                <a:cs typeface="American Typewriter"/>
              </a:rPr>
              <a:t>action from the </a:t>
            </a:r>
            <a:r>
              <a:rPr lang="en-US" sz="1400" dirty="0" smtClean="0">
                <a:solidFill>
                  <a:srgbClr val="FF0000"/>
                </a:solidFill>
                <a:latin typeface="American Typewriter"/>
                <a:cs typeface="American Typewriter"/>
              </a:rPr>
              <a:t>Main Menu</a:t>
            </a:r>
            <a:r>
              <a:rPr lang="en-US" sz="1400" dirty="0">
                <a:solidFill>
                  <a:schemeClr val="tx1"/>
                </a:solidFill>
                <a:latin typeface="American Typewriter"/>
                <a:cs typeface="American Typewriter"/>
              </a:rPr>
              <a:t> </a:t>
            </a:r>
            <a:r>
              <a:rPr lang="en-US" sz="1400" dirty="0" smtClean="0">
                <a:solidFill>
                  <a:schemeClr val="tx1"/>
                </a:solidFill>
                <a:latin typeface="American Typewriter"/>
                <a:cs typeface="American Typewriter"/>
              </a:rPr>
              <a:t>will bring users to the Open Dialog screen. The bulk of this screen is similar to the New Dialog screen. It asks users to specify the type of model to be opened. Once the Schema URI has been entered, the screen displays the </a:t>
            </a:r>
            <a:r>
              <a:rPr lang="en-US" sz="1400" b="1" dirty="0" smtClean="0">
                <a:solidFill>
                  <a:schemeClr val="tx1"/>
                </a:solidFill>
                <a:latin typeface="American Typewriter"/>
                <a:cs typeface="American Typewriter"/>
              </a:rPr>
              <a:t>Keys</a:t>
            </a:r>
            <a:r>
              <a:rPr lang="en-US" sz="1400" dirty="0" smtClean="0">
                <a:solidFill>
                  <a:schemeClr val="tx1"/>
                </a:solidFill>
                <a:latin typeface="American Typewriter"/>
                <a:cs typeface="American Typewriter"/>
              </a:rPr>
              <a:t> entry form, which is covered in detail on the next few pages. </a:t>
            </a:r>
          </a:p>
        </p:txBody>
      </p:sp>
      <p:sp>
        <p:nvSpPr>
          <p:cNvPr id="15" name="Right Arrow 14"/>
          <p:cNvSpPr/>
          <p:nvPr/>
        </p:nvSpPr>
        <p:spPr>
          <a:xfrm>
            <a:off x="2755500" y="2593316"/>
            <a:ext cx="436979" cy="191917"/>
          </a:xfrm>
          <a:prstGeom prst="rightArrow">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a:outerShdw blurRad="116205" dist="111887" dir="2700000" rotWithShape="0">
              <a:srgbClr val="FF0000">
                <a:alpha val="13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sz="800" b="1">
              <a:ln>
                <a:solidFill>
                  <a:schemeClr val="tx1"/>
                </a:solidFill>
              </a:ln>
              <a:solidFill>
                <a:srgbClr val="FF0000"/>
              </a:solidFill>
              <a:latin typeface="American Typewriter"/>
              <a:cs typeface="American Typewriter"/>
            </a:endParaRPr>
          </a:p>
        </p:txBody>
      </p:sp>
      <p:sp>
        <p:nvSpPr>
          <p:cNvPr id="16" name="Right Arrow 15"/>
          <p:cNvSpPr/>
          <p:nvPr/>
        </p:nvSpPr>
        <p:spPr>
          <a:xfrm>
            <a:off x="2755500" y="3049486"/>
            <a:ext cx="436979" cy="191917"/>
          </a:xfrm>
          <a:prstGeom prst="rightArrow">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a:outerShdw blurRad="116205" dist="111887" dir="2700000" rotWithShape="0">
              <a:srgbClr val="FF0000">
                <a:alpha val="13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sz="800" b="1">
              <a:ln>
                <a:solidFill>
                  <a:schemeClr val="tx1"/>
                </a:solidFill>
              </a:ln>
              <a:solidFill>
                <a:srgbClr val="FF0000"/>
              </a:solidFill>
              <a:latin typeface="American Typewriter"/>
              <a:cs typeface="American Typewriter"/>
            </a:endParaRPr>
          </a:p>
        </p:txBody>
      </p:sp>
      <p:sp>
        <p:nvSpPr>
          <p:cNvPr id="18" name="Right Arrow 17"/>
          <p:cNvSpPr/>
          <p:nvPr/>
        </p:nvSpPr>
        <p:spPr>
          <a:xfrm>
            <a:off x="2755500" y="3505657"/>
            <a:ext cx="436979" cy="191917"/>
          </a:xfrm>
          <a:prstGeom prst="rightArrow">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a:outerShdw blurRad="116205" dist="111887" dir="2700000" rotWithShape="0">
              <a:srgbClr val="FF0000">
                <a:alpha val="13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sz="800" b="1">
              <a:ln>
                <a:solidFill>
                  <a:schemeClr val="tx1"/>
                </a:solidFill>
              </a:ln>
              <a:solidFill>
                <a:srgbClr val="FF0000"/>
              </a:solidFill>
              <a:latin typeface="American Typewriter"/>
              <a:cs typeface="American Typewriter"/>
            </a:endParaRPr>
          </a:p>
        </p:txBody>
      </p:sp>
      <p:sp>
        <p:nvSpPr>
          <p:cNvPr id="20" name="Process 19"/>
          <p:cNvSpPr/>
          <p:nvPr/>
        </p:nvSpPr>
        <p:spPr>
          <a:xfrm>
            <a:off x="2038253" y="2537265"/>
            <a:ext cx="862147" cy="1222873"/>
          </a:xfrm>
          <a:prstGeom prst="flowChartProcess">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1050" b="1" dirty="0" smtClean="0">
                <a:solidFill>
                  <a:srgbClr val="FF0000"/>
                </a:solidFill>
                <a:latin typeface="American Typewriter"/>
                <a:cs typeface="American Typewriter"/>
              </a:rPr>
              <a:t>Model</a:t>
            </a:r>
          </a:p>
          <a:p>
            <a:pPr algn="ctr"/>
            <a:r>
              <a:rPr lang="en-US" sz="1050" b="1" dirty="0" smtClean="0">
                <a:solidFill>
                  <a:srgbClr val="FF0000"/>
                </a:solidFill>
                <a:latin typeface="American Typewriter"/>
                <a:cs typeface="American Typewriter"/>
              </a:rPr>
              <a:t>Window</a:t>
            </a:r>
            <a:endParaRPr lang="en-US" sz="1050" b="1" dirty="0">
              <a:solidFill>
                <a:srgbClr val="FF0000"/>
              </a:solidFill>
              <a:latin typeface="American Typewriter"/>
              <a:cs typeface="American Typewriter"/>
            </a:endParaRPr>
          </a:p>
        </p:txBody>
      </p:sp>
      <p:sp>
        <p:nvSpPr>
          <p:cNvPr id="21" name="Right Arrow Callout 20"/>
          <p:cNvSpPr/>
          <p:nvPr/>
        </p:nvSpPr>
        <p:spPr>
          <a:xfrm>
            <a:off x="1197779" y="2537217"/>
            <a:ext cx="942676" cy="501935"/>
          </a:xfrm>
          <a:prstGeom prst="rightArrowCallout">
            <a:avLst>
              <a:gd name="adj1" fmla="val 25000"/>
              <a:gd name="adj2" fmla="val 25000"/>
              <a:gd name="adj3" fmla="val 25000"/>
              <a:gd name="adj4" fmla="val 66680"/>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1000" b="1" dirty="0" smtClean="0">
                <a:solidFill>
                  <a:srgbClr val="FF0000"/>
                </a:solidFill>
                <a:latin typeface="American Typewriter"/>
                <a:cs typeface="American Typewriter"/>
              </a:rPr>
              <a:t>New</a:t>
            </a:r>
          </a:p>
          <a:p>
            <a:pPr algn="ctr"/>
            <a:r>
              <a:rPr lang="en-US" sz="1000" b="1" dirty="0" smtClean="0">
                <a:solidFill>
                  <a:srgbClr val="FF0000"/>
                </a:solidFill>
                <a:latin typeface="American Typewriter"/>
                <a:cs typeface="American Typewriter"/>
              </a:rPr>
              <a:t>Dialog</a:t>
            </a:r>
          </a:p>
        </p:txBody>
      </p:sp>
      <p:sp>
        <p:nvSpPr>
          <p:cNvPr id="22" name="Right Arrow Callout 21"/>
          <p:cNvSpPr/>
          <p:nvPr/>
        </p:nvSpPr>
        <p:spPr>
          <a:xfrm>
            <a:off x="1194827" y="3258155"/>
            <a:ext cx="945628" cy="501935"/>
          </a:xfrm>
          <a:prstGeom prst="rightArrowCallout">
            <a:avLst>
              <a:gd name="adj1" fmla="val 25000"/>
              <a:gd name="adj2" fmla="val 25000"/>
              <a:gd name="adj3" fmla="val 25000"/>
              <a:gd name="adj4" fmla="val 66182"/>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1000" b="1" dirty="0" smtClean="0">
                <a:solidFill>
                  <a:srgbClr val="FF0000"/>
                </a:solidFill>
                <a:latin typeface="American Typewriter"/>
                <a:cs typeface="American Typewriter"/>
              </a:rPr>
              <a:t>Open</a:t>
            </a:r>
          </a:p>
          <a:p>
            <a:pPr algn="ctr"/>
            <a:r>
              <a:rPr lang="en-US" sz="1000" b="1" dirty="0" smtClean="0">
                <a:solidFill>
                  <a:srgbClr val="FF0000"/>
                </a:solidFill>
                <a:latin typeface="American Typewriter"/>
                <a:cs typeface="American Typewriter"/>
              </a:rPr>
              <a:t>Dialog</a:t>
            </a:r>
          </a:p>
        </p:txBody>
      </p:sp>
      <p:sp>
        <p:nvSpPr>
          <p:cNvPr id="23" name="Rectangle 22"/>
          <p:cNvSpPr/>
          <p:nvPr/>
        </p:nvSpPr>
        <p:spPr>
          <a:xfrm>
            <a:off x="1194826" y="1811401"/>
            <a:ext cx="625205" cy="513232"/>
          </a:xfrm>
          <a:prstGeom prst="rect">
            <a:avLst/>
          </a:prstGeom>
          <a:gradFill flip="none" rotWithShape="1">
            <a:gsLst>
              <a:gs pos="0">
                <a:schemeClr val="tx1"/>
              </a:gs>
              <a:gs pos="100000">
                <a:schemeClr val="tx1">
                  <a:lumMod val="75000"/>
                  <a:lumOff val="25000"/>
                </a:schemeClr>
              </a:gs>
            </a:gsLst>
            <a:lin ang="14640000" scaled="0"/>
            <a:tileRect/>
          </a:gradFill>
          <a:ln w="12700">
            <a:solidFill>
              <a:srgbClr val="FF0000"/>
            </a:solid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1050" b="1" dirty="0" smtClean="0">
                <a:solidFill>
                  <a:srgbClr val="FF0000"/>
                </a:solidFill>
                <a:latin typeface="American Typewriter"/>
                <a:cs typeface="American Typewriter"/>
              </a:rPr>
              <a:t>Help</a:t>
            </a:r>
            <a:endParaRPr lang="en-US" sz="800" b="1" dirty="0" smtClean="0">
              <a:solidFill>
                <a:srgbClr val="FF0000"/>
              </a:solidFill>
              <a:latin typeface="American Typewriter"/>
              <a:cs typeface="American Typewriter"/>
            </a:endParaRPr>
          </a:p>
        </p:txBody>
      </p:sp>
      <p:sp>
        <p:nvSpPr>
          <p:cNvPr id="27" name="Bent-Up Arrow 26"/>
          <p:cNvSpPr/>
          <p:nvPr/>
        </p:nvSpPr>
        <p:spPr>
          <a:xfrm rot="5400000">
            <a:off x="498760" y="2862738"/>
            <a:ext cx="789810" cy="735187"/>
          </a:xfrm>
          <a:prstGeom prst="bentUpArrow">
            <a:avLst>
              <a:gd name="adj1" fmla="val 20660"/>
              <a:gd name="adj2" fmla="val 16365"/>
              <a:gd name="adj3" fmla="val 15763"/>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a:outerShdw blurRad="116205" dist="111887" dir="2700000" rotWithShape="0">
              <a:srgbClr val="FF0000">
                <a:alpha val="13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sz="800" b="1">
              <a:ln>
                <a:solidFill>
                  <a:schemeClr val="tx1"/>
                </a:solidFill>
              </a:ln>
              <a:solidFill>
                <a:srgbClr val="FF0000"/>
              </a:solidFill>
              <a:latin typeface="American Typewriter"/>
              <a:cs typeface="American Typewriter"/>
            </a:endParaRPr>
          </a:p>
        </p:txBody>
      </p:sp>
      <p:sp>
        <p:nvSpPr>
          <p:cNvPr id="28" name="Bent-Up Arrow 27"/>
          <p:cNvSpPr/>
          <p:nvPr/>
        </p:nvSpPr>
        <p:spPr>
          <a:xfrm rot="5400000">
            <a:off x="668533" y="2312086"/>
            <a:ext cx="450264" cy="735187"/>
          </a:xfrm>
          <a:prstGeom prst="bentUpArrow">
            <a:avLst>
              <a:gd name="adj1" fmla="val 32946"/>
              <a:gd name="adj2" fmla="val 27951"/>
              <a:gd name="adj3" fmla="val 25000"/>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a:outerShdw blurRad="116205" dist="111887" dir="2700000" rotWithShape="0">
              <a:srgbClr val="FF0000">
                <a:alpha val="13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sz="800" b="1">
              <a:ln>
                <a:solidFill>
                  <a:schemeClr val="tx1"/>
                </a:solidFill>
              </a:ln>
              <a:solidFill>
                <a:srgbClr val="FF0000"/>
              </a:solidFill>
              <a:latin typeface="American Typewriter"/>
              <a:cs typeface="American Typewriter"/>
            </a:endParaRPr>
          </a:p>
        </p:txBody>
      </p:sp>
      <p:sp>
        <p:nvSpPr>
          <p:cNvPr id="29" name="Down Arrow Callout 28"/>
          <p:cNvSpPr/>
          <p:nvPr/>
        </p:nvSpPr>
        <p:spPr>
          <a:xfrm>
            <a:off x="287546" y="1811401"/>
            <a:ext cx="621514" cy="778962"/>
          </a:xfrm>
          <a:prstGeom prst="downArrowCallout">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1000" b="1" dirty="0" smtClean="0">
                <a:ln w="3175">
                  <a:noFill/>
                </a:ln>
                <a:solidFill>
                  <a:srgbClr val="FF0000"/>
                </a:solidFill>
                <a:latin typeface="American Typewriter"/>
                <a:cs typeface="American Typewriter"/>
              </a:rPr>
              <a:t>Main</a:t>
            </a:r>
          </a:p>
          <a:p>
            <a:pPr algn="ctr"/>
            <a:r>
              <a:rPr lang="en-US" sz="1000" b="1" dirty="0" smtClean="0">
                <a:ln w="3175">
                  <a:noFill/>
                </a:ln>
                <a:solidFill>
                  <a:srgbClr val="FF0000"/>
                </a:solidFill>
                <a:latin typeface="American Typewriter"/>
                <a:cs typeface="American Typewriter"/>
              </a:rPr>
              <a:t>Menu</a:t>
            </a:r>
            <a:endParaRPr lang="en-US" sz="1000" b="1" dirty="0">
              <a:ln w="3175">
                <a:noFill/>
              </a:ln>
              <a:solidFill>
                <a:srgbClr val="FF0000"/>
              </a:solidFill>
              <a:latin typeface="American Typewriter"/>
              <a:cs typeface="American Typewriter"/>
            </a:endParaRPr>
          </a:p>
        </p:txBody>
      </p:sp>
      <p:sp>
        <p:nvSpPr>
          <p:cNvPr id="30" name="Striped Right Arrow 29"/>
          <p:cNvSpPr/>
          <p:nvPr/>
        </p:nvSpPr>
        <p:spPr>
          <a:xfrm>
            <a:off x="954323" y="1940800"/>
            <a:ext cx="299953" cy="239158"/>
          </a:xfrm>
          <a:prstGeom prst="stripedRightArrow">
            <a:avLst>
              <a:gd name="adj1" fmla="val 59877"/>
              <a:gd name="adj2" fmla="val 40123"/>
            </a:avLst>
          </a:prstGeom>
          <a:gradFill flip="none" rotWithShape="1">
            <a:gsLst>
              <a:gs pos="0">
                <a:schemeClr val="tx1"/>
              </a:gs>
              <a:gs pos="100000">
                <a:schemeClr val="tx1">
                  <a:lumMod val="75000"/>
                  <a:lumOff val="25000"/>
                </a:schemeClr>
              </a:gs>
            </a:gsLst>
            <a:lin ang="14640000" scaled="0"/>
            <a:tileRect/>
          </a:gradFill>
          <a:ln w="12700">
            <a:solidFill>
              <a:srgbClr val="FF0000"/>
            </a:solidFill>
          </a:ln>
          <a:effectLst>
            <a:outerShdw blurRad="116205" dist="111887" dir="2700000" rotWithShape="0">
              <a:srgbClr val="FF0000">
                <a:alpha val="13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sz="800" b="1">
              <a:ln>
                <a:solidFill>
                  <a:schemeClr val="tx1"/>
                </a:solidFill>
              </a:ln>
              <a:solidFill>
                <a:srgbClr val="FF0000"/>
              </a:solidFill>
              <a:latin typeface="American Typewriter"/>
              <a:cs typeface="American Typewriter"/>
            </a:endParaRPr>
          </a:p>
        </p:txBody>
      </p:sp>
      <p:sp>
        <p:nvSpPr>
          <p:cNvPr id="31" name="Down Arrow Callout 30"/>
          <p:cNvSpPr/>
          <p:nvPr/>
        </p:nvSpPr>
        <p:spPr>
          <a:xfrm>
            <a:off x="285332" y="1126407"/>
            <a:ext cx="621514" cy="778962"/>
          </a:xfrm>
          <a:prstGeom prst="downArrowCallout">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1000" b="1" dirty="0" smtClean="0">
                <a:ln w="3175">
                  <a:noFill/>
                </a:ln>
                <a:solidFill>
                  <a:srgbClr val="FF0000"/>
                </a:solidFill>
                <a:latin typeface="American Typewriter"/>
                <a:cs typeface="American Typewriter"/>
              </a:rPr>
              <a:t>Splash</a:t>
            </a:r>
          </a:p>
          <a:p>
            <a:pPr algn="ctr"/>
            <a:r>
              <a:rPr lang="en-US" sz="1000" b="1" dirty="0" smtClean="0">
                <a:ln w="3175">
                  <a:noFill/>
                </a:ln>
                <a:solidFill>
                  <a:srgbClr val="FF0000"/>
                </a:solidFill>
                <a:latin typeface="American Typewriter"/>
                <a:cs typeface="American Typewriter"/>
              </a:rPr>
              <a:t>Screen</a:t>
            </a:r>
          </a:p>
        </p:txBody>
      </p:sp>
      <p:sp>
        <p:nvSpPr>
          <p:cNvPr id="33" name="Rectangle 32"/>
          <p:cNvSpPr/>
          <p:nvPr/>
        </p:nvSpPr>
        <p:spPr>
          <a:xfrm>
            <a:off x="1133645" y="3958542"/>
            <a:ext cx="1671225" cy="327522"/>
          </a:xfrm>
          <a:prstGeom prst="rect">
            <a:avLst/>
          </a:prstGeom>
          <a:noFill/>
          <a:ln w="38100" cmpd="sng">
            <a:noFill/>
          </a:ln>
          <a:effectLst>
            <a:softEdge rad="25400"/>
          </a:effectLst>
        </p:spPr>
        <p:style>
          <a:lnRef idx="1">
            <a:schemeClr val="accent1"/>
          </a:lnRef>
          <a:fillRef idx="3">
            <a:schemeClr val="accent1"/>
          </a:fillRef>
          <a:effectRef idx="2">
            <a:schemeClr val="accent1"/>
          </a:effectRef>
          <a:fontRef idx="minor">
            <a:schemeClr val="lt1"/>
          </a:fontRef>
        </p:style>
        <p:txBody>
          <a:bodyPr rtlCol="0" anchor="t"/>
          <a:lstStyle/>
          <a:p>
            <a:r>
              <a:rPr lang="en-US" sz="1200" dirty="0" smtClean="0">
                <a:solidFill>
                  <a:schemeClr val="tx1"/>
                </a:solidFill>
                <a:latin typeface="American Typewriter"/>
                <a:cs typeface="American Typewriter"/>
              </a:rPr>
              <a:t>You are here</a:t>
            </a:r>
          </a:p>
          <a:p>
            <a:endParaRPr lang="en-US" sz="900" dirty="0" smtClean="0">
              <a:solidFill>
                <a:schemeClr val="tx1"/>
              </a:solidFill>
              <a:latin typeface="American Typewriter"/>
              <a:cs typeface="American Typewriter"/>
            </a:endParaRPr>
          </a:p>
        </p:txBody>
      </p:sp>
      <p:sp>
        <p:nvSpPr>
          <p:cNvPr id="34" name="Oval 33"/>
          <p:cNvSpPr/>
          <p:nvPr/>
        </p:nvSpPr>
        <p:spPr>
          <a:xfrm>
            <a:off x="1387448" y="3709869"/>
            <a:ext cx="258067" cy="259825"/>
          </a:xfrm>
          <a:prstGeom prst="ellipse">
            <a:avLst/>
          </a:prstGeom>
          <a:solidFill>
            <a:schemeClr val="bg1">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latin typeface="American Typewriter"/>
              <a:cs typeface="American Typewriter"/>
            </a:endParaRPr>
          </a:p>
        </p:txBody>
      </p:sp>
      <p:pic>
        <p:nvPicPr>
          <p:cNvPr id="32" name="Picture 31" descr="wormle-focus-eye-002.png"/>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rot="5100000">
            <a:off x="1378590" y="3705931"/>
            <a:ext cx="272198" cy="285808"/>
          </a:xfrm>
          <a:prstGeom prst="rect">
            <a:avLst/>
          </a:prstGeom>
          <a:effectLst>
            <a:outerShdw blurRad="50800" dist="63500" dir="2700000" sx="97000" sy="97000" algn="tl" rotWithShape="0">
              <a:schemeClr val="accent4">
                <a:lumMod val="50000"/>
                <a:alpha val="57000"/>
              </a:schemeClr>
            </a:outerShdw>
          </a:effectLst>
        </p:spPr>
      </p:pic>
      <p:pic>
        <p:nvPicPr>
          <p:cNvPr id="4" name="Picture 3"/>
          <p:cNvPicPr>
            <a:picLocks noChangeAspect="1"/>
          </p:cNvPicPr>
          <p:nvPr/>
        </p:nvPicPr>
        <p:blipFill>
          <a:blip r:embed="rId4"/>
          <a:stretch>
            <a:fillRect/>
          </a:stretch>
        </p:blipFill>
        <p:spPr>
          <a:xfrm>
            <a:off x="852742" y="4375091"/>
            <a:ext cx="5152516" cy="4184468"/>
          </a:xfrm>
          <a:prstGeom prst="rect">
            <a:avLst/>
          </a:prstGeom>
        </p:spPr>
      </p:pic>
      <p:sp>
        <p:nvSpPr>
          <p:cNvPr id="7" name="Slide Number Placeholder 6"/>
          <p:cNvSpPr>
            <a:spLocks noGrp="1"/>
          </p:cNvSpPr>
          <p:nvPr>
            <p:ph type="sldNum" sz="quarter" idx="12"/>
          </p:nvPr>
        </p:nvSpPr>
        <p:spPr/>
        <p:txBody>
          <a:bodyPr/>
          <a:lstStyle/>
          <a:p>
            <a:fld id="{7BD5383C-8CB6-2A4A-B5C9-BC2D6FE40A2E}" type="slidenum">
              <a:rPr lang="en-US" smtClean="0"/>
              <a:t>5</a:t>
            </a:fld>
            <a:endParaRPr lang="en-US"/>
          </a:p>
        </p:txBody>
      </p:sp>
    </p:spTree>
    <p:extLst>
      <p:ext uri="{BB962C8B-B14F-4D97-AF65-F5344CB8AC3E}">
        <p14:creationId xmlns:p14="http://schemas.microsoft.com/office/powerpoint/2010/main" val="301322440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2322521" y="8855429"/>
            <a:ext cx="2212958" cy="23435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solidFill>
                  <a:srgbClr val="0D0D0D">
                    <a:alpha val="55000"/>
                  </a:srgbClr>
                </a:solidFill>
                <a:latin typeface="MumboSSK Bold"/>
                <a:cs typeface="MumboSSK Bold"/>
              </a:rPr>
              <a:t>Copyright </a:t>
            </a:r>
            <a:r>
              <a:rPr lang="en-US" sz="1000" dirty="0" smtClean="0">
                <a:solidFill>
                  <a:srgbClr val="0D0D0D">
                    <a:alpha val="55000"/>
                  </a:srgbClr>
                </a:solidFill>
                <a:latin typeface="MumboSSK Bold"/>
                <a:cs typeface="MumboSSK Bold"/>
              </a:rPr>
              <a:t>2013 </a:t>
            </a:r>
            <a:r>
              <a:rPr lang="en-US" sz="1000" dirty="0">
                <a:solidFill>
                  <a:srgbClr val="0D0D0D">
                    <a:alpha val="55000"/>
                  </a:srgbClr>
                </a:solidFill>
                <a:latin typeface="MumboSSK Bold"/>
                <a:cs typeface="MumboSSK Bold"/>
              </a:rPr>
              <a:t>Mark Masse </a:t>
            </a:r>
          </a:p>
        </p:txBody>
      </p:sp>
      <p:sp>
        <p:nvSpPr>
          <p:cNvPr id="11" name="Rectangle 10"/>
          <p:cNvSpPr/>
          <p:nvPr/>
        </p:nvSpPr>
        <p:spPr>
          <a:xfrm>
            <a:off x="379340" y="560813"/>
            <a:ext cx="5838526" cy="4333701"/>
          </a:xfrm>
          <a:prstGeom prst="rect">
            <a:avLst/>
          </a:prstGeom>
          <a:noFill/>
          <a:ln w="38100" cmpd="sng">
            <a:noFill/>
          </a:ln>
          <a:effectLst>
            <a:softEdge rad="25400"/>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endParaRPr lang="en-US" dirty="0" smtClean="0">
              <a:solidFill>
                <a:srgbClr val="FF0000"/>
              </a:solidFill>
              <a:latin typeface="American Typewriter"/>
              <a:cs typeface="American Typewriter"/>
            </a:endParaRPr>
          </a:p>
          <a:p>
            <a:r>
              <a:rPr lang="en-US" sz="1600" dirty="0" smtClean="0">
                <a:solidFill>
                  <a:srgbClr val="FF0000"/>
                </a:solidFill>
                <a:latin typeface="American Typewriter"/>
                <a:cs typeface="American Typewriter"/>
              </a:rPr>
              <a:t>Opening Models with Keys </a:t>
            </a:r>
            <a:endParaRPr lang="en-US" sz="1600" dirty="0">
              <a:solidFill>
                <a:srgbClr val="FF0000"/>
              </a:solidFill>
              <a:latin typeface="American Typewriter"/>
              <a:cs typeface="American Typewriter"/>
            </a:endParaRPr>
          </a:p>
          <a:p>
            <a:endParaRPr lang="en-US" sz="1200" dirty="0" smtClean="0">
              <a:solidFill>
                <a:schemeClr val="tx1"/>
              </a:solidFill>
              <a:latin typeface="American Typewriter"/>
              <a:cs typeface="American Typewriter"/>
            </a:endParaRPr>
          </a:p>
          <a:p>
            <a:r>
              <a:rPr lang="en-US" sz="1200" dirty="0" smtClean="0">
                <a:solidFill>
                  <a:schemeClr val="tx1"/>
                </a:solidFill>
                <a:latin typeface="American Typewriter"/>
                <a:cs typeface="American Typewriter"/>
              </a:rPr>
              <a:t>The lower portion of the Open Dialog features the key entry form area. This form is used to identify the model instance to be opened. The form dynamically arranges itself to provide the Schema-appropriate text fields needed to enter each possible key value. </a:t>
            </a:r>
          </a:p>
          <a:p>
            <a:endParaRPr lang="en-US" sz="1200" dirty="0">
              <a:solidFill>
                <a:schemeClr val="tx1"/>
              </a:solidFill>
              <a:latin typeface="American Typewriter"/>
              <a:cs typeface="American Typewriter"/>
            </a:endParaRPr>
          </a:p>
          <a:p>
            <a:r>
              <a:rPr lang="en-US" sz="1200" dirty="0" smtClean="0">
                <a:solidFill>
                  <a:schemeClr val="tx1"/>
                </a:solidFill>
                <a:latin typeface="American Typewriter"/>
                <a:cs typeface="American Typewriter"/>
              </a:rPr>
              <a:t>Since </a:t>
            </a:r>
            <a:r>
              <a:rPr lang="en-US" sz="1200" b="1" dirty="0" smtClean="0">
                <a:solidFill>
                  <a:schemeClr val="tx1"/>
                </a:solidFill>
                <a:latin typeface="American Typewriter"/>
                <a:cs typeface="American Typewriter"/>
              </a:rPr>
              <a:t>Keys</a:t>
            </a:r>
            <a:r>
              <a:rPr lang="en-US" sz="1200" dirty="0" smtClean="0">
                <a:solidFill>
                  <a:schemeClr val="tx1"/>
                </a:solidFill>
                <a:latin typeface="American Typewriter"/>
                <a:cs typeface="American Typewriter"/>
              </a:rPr>
              <a:t> are an integral part of WRML, they warrant a proper introduction.  </a:t>
            </a:r>
            <a:endParaRPr lang="en-US" sz="1600" dirty="0" smtClean="0">
              <a:solidFill>
                <a:schemeClr val="tx1"/>
              </a:solidFill>
              <a:latin typeface="American Typewriter"/>
              <a:cs typeface="American Typewriter"/>
            </a:endParaRPr>
          </a:p>
          <a:p>
            <a:endParaRPr lang="en-US" dirty="0">
              <a:solidFill>
                <a:schemeClr val="tx1"/>
              </a:solidFill>
              <a:latin typeface="American Typewriter"/>
              <a:cs typeface="American Typewriter"/>
            </a:endParaRPr>
          </a:p>
          <a:p>
            <a:r>
              <a:rPr lang="en-US" sz="1600" dirty="0" smtClean="0">
                <a:solidFill>
                  <a:srgbClr val="FF0000"/>
                </a:solidFill>
                <a:latin typeface="American Typewriter"/>
                <a:cs typeface="American Typewriter"/>
              </a:rPr>
              <a:t>Modeling Uniqueness with WRML Keys </a:t>
            </a:r>
          </a:p>
          <a:p>
            <a:endParaRPr lang="en-US" sz="1200" dirty="0" smtClean="0">
              <a:solidFill>
                <a:schemeClr val="tx1"/>
              </a:solidFill>
              <a:latin typeface="American Typewriter"/>
              <a:cs typeface="American Typewriter"/>
            </a:endParaRPr>
          </a:p>
          <a:p>
            <a:r>
              <a:rPr lang="en-US" sz="1200" dirty="0" smtClean="0">
                <a:solidFill>
                  <a:schemeClr val="tx1"/>
                </a:solidFill>
                <a:latin typeface="American Typewriter"/>
                <a:cs typeface="American Typewriter"/>
              </a:rPr>
              <a:t>The WRML system uses Keys to represent the idea of IDs (identities) and to formalize the concept of identity </a:t>
            </a:r>
            <a:r>
              <a:rPr lang="en-US" sz="1200" i="1" dirty="0" smtClean="0">
                <a:solidFill>
                  <a:schemeClr val="tx1"/>
                </a:solidFill>
                <a:latin typeface="American Typewriter"/>
                <a:cs typeface="American Typewriter"/>
              </a:rPr>
              <a:t>domains</a:t>
            </a:r>
            <a:r>
              <a:rPr lang="en-US" sz="1200" dirty="0" smtClean="0">
                <a:solidFill>
                  <a:schemeClr val="tx1"/>
                </a:solidFill>
                <a:latin typeface="American Typewriter"/>
                <a:cs typeface="American Typewriter"/>
              </a:rPr>
              <a:t> or </a:t>
            </a:r>
            <a:r>
              <a:rPr lang="en-US" sz="1200" i="1" dirty="0" smtClean="0">
                <a:solidFill>
                  <a:schemeClr val="tx1"/>
                </a:solidFill>
                <a:latin typeface="American Typewriter"/>
                <a:cs typeface="American Typewriter"/>
              </a:rPr>
              <a:t>spaces</a:t>
            </a:r>
            <a:r>
              <a:rPr lang="en-US" sz="1200" dirty="0" smtClean="0">
                <a:solidFill>
                  <a:schemeClr val="tx1"/>
                </a:solidFill>
                <a:latin typeface="American Typewriter"/>
                <a:cs typeface="American Typewriter"/>
              </a:rPr>
              <a:t>. WRML allows clients to “open” (aka GET) model instances by one or more key values, which are opaquely collected together as Keys.  </a:t>
            </a:r>
          </a:p>
          <a:p>
            <a:endParaRPr lang="en-US" sz="1200" dirty="0">
              <a:solidFill>
                <a:schemeClr val="tx1"/>
              </a:solidFill>
              <a:latin typeface="American Typewriter"/>
              <a:cs typeface="American Typewriter"/>
            </a:endParaRPr>
          </a:p>
          <a:p>
            <a:r>
              <a:rPr lang="en-US" sz="1200" dirty="0" smtClean="0">
                <a:solidFill>
                  <a:schemeClr val="tx1"/>
                </a:solidFill>
                <a:latin typeface="American Typewriter"/>
                <a:cs typeface="American Typewriter"/>
              </a:rPr>
              <a:t>As a composition-oriented system WRML, aligns the notion of an </a:t>
            </a:r>
            <a:r>
              <a:rPr lang="en-US" sz="1200" dirty="0">
                <a:solidFill>
                  <a:schemeClr val="tx1"/>
                </a:solidFill>
                <a:latin typeface="American Typewriter"/>
                <a:cs typeface="American Typewriter"/>
              </a:rPr>
              <a:t>identity space</a:t>
            </a:r>
            <a:r>
              <a:rPr lang="en-US" sz="1200" dirty="0" smtClean="0">
                <a:solidFill>
                  <a:schemeClr val="tx1"/>
                </a:solidFill>
                <a:latin typeface="American Typewriter"/>
                <a:cs typeface="American Typewriter"/>
              </a:rPr>
              <a:t>, such as the Web and its URIs, or the </a:t>
            </a:r>
            <a:r>
              <a:rPr lang="en-US" sz="1200" i="1" dirty="0" smtClean="0">
                <a:solidFill>
                  <a:schemeClr val="tx1"/>
                </a:solidFill>
                <a:latin typeface="American Typewriter"/>
                <a:cs typeface="American Typewriter"/>
              </a:rPr>
              <a:t>Universe</a:t>
            </a:r>
            <a:r>
              <a:rPr lang="en-US" sz="1200" dirty="0" smtClean="0">
                <a:solidFill>
                  <a:schemeClr val="tx1"/>
                </a:solidFill>
                <a:latin typeface="American Typewriter"/>
                <a:cs typeface="American Typewriter"/>
              </a:rPr>
              <a:t> and its UUIDs, with the concept of Schema </a:t>
            </a:r>
            <a:r>
              <a:rPr lang="en-US" sz="1200" i="1" dirty="0" smtClean="0">
                <a:solidFill>
                  <a:schemeClr val="tx1"/>
                </a:solidFill>
                <a:latin typeface="American Typewriter"/>
                <a:cs typeface="American Typewriter"/>
              </a:rPr>
              <a:t>inheritance</a:t>
            </a:r>
            <a:r>
              <a:rPr lang="en-US" sz="1200" dirty="0" smtClean="0">
                <a:solidFill>
                  <a:schemeClr val="tx1"/>
                </a:solidFill>
                <a:latin typeface="American Typewriter"/>
                <a:cs typeface="American Typewriter"/>
              </a:rPr>
              <a:t>.  As a result, each WRML Schema may declare a </a:t>
            </a:r>
            <a:r>
              <a:rPr lang="en-US" sz="1200" dirty="0">
                <a:solidFill>
                  <a:schemeClr val="tx1"/>
                </a:solidFill>
                <a:latin typeface="American Typewriter"/>
                <a:cs typeface="American Typewriter"/>
              </a:rPr>
              <a:t>k</a:t>
            </a:r>
            <a:r>
              <a:rPr lang="en-US" sz="1200" dirty="0" smtClean="0">
                <a:solidFill>
                  <a:schemeClr val="tx1"/>
                </a:solidFill>
                <a:latin typeface="American Typewriter"/>
                <a:cs typeface="American Typewriter"/>
              </a:rPr>
              <a:t>ey</a:t>
            </a:r>
            <a:r>
              <a:rPr lang="en-US" sz="1200" b="1" dirty="0" smtClean="0">
                <a:solidFill>
                  <a:schemeClr val="tx1"/>
                </a:solidFill>
                <a:latin typeface="American Typewriter"/>
                <a:cs typeface="American Typewriter"/>
              </a:rPr>
              <a:t> </a:t>
            </a:r>
            <a:r>
              <a:rPr lang="en-US" sz="1200" dirty="0" smtClean="0">
                <a:solidFill>
                  <a:schemeClr val="tx1"/>
                </a:solidFill>
                <a:latin typeface="American Typewriter"/>
                <a:cs typeface="American Typewriter"/>
              </a:rPr>
              <a:t>(thus declaring itself an identity space) by simply naming one (or more) of its own slots and/or inherited base Schema(s) slot(s). </a:t>
            </a:r>
          </a:p>
        </p:txBody>
      </p:sp>
      <p:sp>
        <p:nvSpPr>
          <p:cNvPr id="12" name="Process 11"/>
          <p:cNvSpPr/>
          <p:nvPr/>
        </p:nvSpPr>
        <p:spPr>
          <a:xfrm>
            <a:off x="0" y="10083"/>
            <a:ext cx="6858000" cy="594264"/>
          </a:xfrm>
          <a:prstGeom prst="flowChartProcess">
            <a:avLst/>
          </a:prstGeom>
          <a:no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800" b="1" dirty="0" smtClean="0">
                <a:solidFill>
                  <a:srgbClr val="FF0000"/>
                </a:solidFill>
                <a:latin typeface="American Typewriter"/>
                <a:cs typeface="American Typewriter"/>
              </a:rPr>
              <a:t>Open Dialog </a:t>
            </a:r>
            <a:r>
              <a:rPr lang="en-US" sz="2000" b="1" dirty="0" smtClean="0">
                <a:solidFill>
                  <a:srgbClr val="FF0000"/>
                </a:solidFill>
                <a:latin typeface="American Typewriter"/>
                <a:cs typeface="American Typewriter"/>
              </a:rPr>
              <a:t>(part 2)</a:t>
            </a:r>
            <a:endParaRPr lang="en-US" sz="2000" b="1" dirty="0">
              <a:solidFill>
                <a:srgbClr val="FF0000"/>
              </a:solidFill>
              <a:latin typeface="American Typewriter"/>
              <a:cs typeface="American Typewriter"/>
            </a:endParaRPr>
          </a:p>
        </p:txBody>
      </p:sp>
      <p:sp>
        <p:nvSpPr>
          <p:cNvPr id="4" name="Slide Number Placeholder 3"/>
          <p:cNvSpPr>
            <a:spLocks noGrp="1"/>
          </p:cNvSpPr>
          <p:nvPr>
            <p:ph type="sldNum" sz="quarter" idx="12"/>
          </p:nvPr>
        </p:nvSpPr>
        <p:spPr/>
        <p:txBody>
          <a:bodyPr/>
          <a:lstStyle/>
          <a:p>
            <a:fld id="{7BD5383C-8CB6-2A4A-B5C9-BC2D6FE40A2E}" type="slidenum">
              <a:rPr lang="en-US" smtClean="0"/>
              <a:t>6</a:t>
            </a:fld>
            <a:endParaRPr lang="en-US" dirty="0"/>
          </a:p>
        </p:txBody>
      </p:sp>
      <p:grpSp>
        <p:nvGrpSpPr>
          <p:cNvPr id="15" name="Group 14"/>
          <p:cNvGrpSpPr/>
          <p:nvPr/>
        </p:nvGrpSpPr>
        <p:grpSpPr>
          <a:xfrm rot="20682951">
            <a:off x="4893332" y="5606189"/>
            <a:ext cx="1553937" cy="1619529"/>
            <a:chOff x="2757559" y="5739189"/>
            <a:chExt cx="1236975" cy="1153432"/>
          </a:xfrm>
        </p:grpSpPr>
        <p:sp>
          <p:nvSpPr>
            <p:cNvPr id="13" name="Pie 12"/>
            <p:cNvSpPr/>
            <p:nvPr/>
          </p:nvSpPr>
          <p:spPr>
            <a:xfrm rot="9280713">
              <a:off x="2757559" y="5754517"/>
              <a:ext cx="1236975" cy="1138104"/>
            </a:xfrm>
            <a:prstGeom prst="pie">
              <a:avLst/>
            </a:prstGeom>
            <a:solidFill>
              <a:srgbClr val="FF0000">
                <a:alpha val="70000"/>
              </a:srgbClr>
            </a:solidFill>
            <a:ln w="25400">
              <a:solidFill>
                <a:schemeClr val="tx1"/>
              </a:solidFill>
            </a:ln>
            <a:effectLst>
              <a:outerShdw blurRad="40000" dist="23000" dir="5400000" rotWithShape="0">
                <a:srgbClr val="000000">
                  <a:alpha val="35000"/>
                </a:srgb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14" name="Rectangle 13"/>
            <p:cNvSpPr/>
            <p:nvPr/>
          </p:nvSpPr>
          <p:spPr>
            <a:xfrm rot="1013928">
              <a:off x="2921370" y="5739189"/>
              <a:ext cx="1063799" cy="72574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American Typewriter"/>
                  <a:cs typeface="American Typewriter"/>
                </a:rPr>
                <a:t>Model</a:t>
              </a:r>
              <a:endParaRPr lang="en-US" sz="2400" dirty="0">
                <a:solidFill>
                  <a:schemeClr val="tx1"/>
                </a:solidFill>
                <a:latin typeface="American Typewriter"/>
                <a:cs typeface="American Typewriter"/>
              </a:endParaRPr>
            </a:p>
          </p:txBody>
        </p:sp>
      </p:grpSp>
      <p:sp>
        <p:nvSpPr>
          <p:cNvPr id="18" name="Pie 17"/>
          <p:cNvSpPr/>
          <p:nvPr/>
        </p:nvSpPr>
        <p:spPr>
          <a:xfrm rot="13519554">
            <a:off x="4819477" y="5775365"/>
            <a:ext cx="1694594" cy="1646116"/>
          </a:xfrm>
          <a:prstGeom prst="pie">
            <a:avLst>
              <a:gd name="adj1" fmla="val 11014805"/>
              <a:gd name="adj2" fmla="val 16339606"/>
            </a:avLst>
          </a:prstGeom>
          <a:solidFill>
            <a:schemeClr val="accent6">
              <a:alpha val="85000"/>
            </a:schemeClr>
          </a:solidFill>
          <a:ln w="25400">
            <a:solidFill>
              <a:schemeClr val="tx1"/>
            </a:solidFill>
          </a:ln>
          <a:effectLst>
            <a:outerShdw blurRad="40000" dist="23000" dir="5400000" rotWithShape="0">
              <a:srgbClr val="000000">
                <a:alpha val="35000"/>
              </a:srgb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 name="Rectangle 19"/>
          <p:cNvSpPr/>
          <p:nvPr/>
        </p:nvSpPr>
        <p:spPr>
          <a:xfrm rot="32757">
            <a:off x="4942428" y="6794859"/>
            <a:ext cx="1384305" cy="65977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latin typeface="American Typewriter"/>
                <a:cs typeface="American Typewriter"/>
              </a:rPr>
              <a:t>GroceryStore</a:t>
            </a:r>
            <a:endParaRPr lang="en-US" sz="1000" dirty="0">
              <a:solidFill>
                <a:schemeClr val="tx1"/>
              </a:solidFill>
              <a:latin typeface="American Typewriter"/>
              <a:cs typeface="American Typewriter"/>
            </a:endParaRPr>
          </a:p>
        </p:txBody>
      </p:sp>
      <p:grpSp>
        <p:nvGrpSpPr>
          <p:cNvPr id="27" name="Group 26"/>
          <p:cNvGrpSpPr/>
          <p:nvPr/>
        </p:nvGrpSpPr>
        <p:grpSpPr>
          <a:xfrm>
            <a:off x="4507205" y="7176538"/>
            <a:ext cx="892121" cy="330091"/>
            <a:chOff x="379340" y="7859700"/>
            <a:chExt cx="1943181" cy="706079"/>
          </a:xfrm>
        </p:grpSpPr>
        <p:sp>
          <p:nvSpPr>
            <p:cNvPr id="16" name="Rectangle 15"/>
            <p:cNvSpPr/>
            <p:nvPr/>
          </p:nvSpPr>
          <p:spPr>
            <a:xfrm>
              <a:off x="379340" y="7859700"/>
              <a:ext cx="647689" cy="615434"/>
            </a:xfrm>
            <a:prstGeom prst="rect">
              <a:avLst/>
            </a:prstGeom>
            <a:solidFill>
              <a:schemeClr val="accent6"/>
            </a:solidFill>
            <a:ln w="25400">
              <a:solidFill>
                <a:schemeClr val="tx1"/>
              </a:solidFill>
            </a:ln>
            <a:effectLst>
              <a:innerShdw blurRad="63500" dist="50800" dir="5400000">
                <a:prstClr val="black">
                  <a:alpha val="50000"/>
                </a:prstClr>
              </a:inn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507003" y="7969212"/>
              <a:ext cx="367129" cy="383310"/>
            </a:xfrm>
            <a:prstGeom prst="rect">
              <a:avLst/>
            </a:prstGeom>
            <a:gradFill flip="none" rotWithShape="1">
              <a:gsLst>
                <a:gs pos="92000">
                  <a:srgbClr val="FFFFFF"/>
                </a:gs>
                <a:gs pos="100000">
                  <a:schemeClr val="bg1">
                    <a:lumMod val="95000"/>
                  </a:schemeClr>
                </a:gs>
              </a:gsLst>
              <a:lin ang="5700000" scaled="0"/>
              <a:tileRect/>
            </a:gradFill>
            <a:ln w="25400">
              <a:solidFill>
                <a:schemeClr val="tx1"/>
              </a:solidFill>
            </a:ln>
            <a:effectLst>
              <a:innerShdw blurRad="69850" dist="25400" dir="5400000">
                <a:prstClr val="black">
                  <a:alpha val="50000"/>
                </a:prstClr>
              </a:inn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1027029" y="8086215"/>
              <a:ext cx="1295492" cy="239356"/>
            </a:xfrm>
            <a:prstGeom prst="rect">
              <a:avLst/>
            </a:prstGeom>
            <a:solidFill>
              <a:schemeClr val="accent6"/>
            </a:solidFill>
            <a:ln w="25400">
              <a:solidFill>
                <a:schemeClr val="tx1"/>
              </a:solidFill>
            </a:ln>
            <a:effectLst>
              <a:innerShdw blurRad="63500" dist="50800" dir="5400000">
                <a:prstClr val="black">
                  <a:alpha val="50000"/>
                </a:prstClr>
              </a:inn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985201" y="8326423"/>
              <a:ext cx="243611" cy="239356"/>
            </a:xfrm>
            <a:prstGeom prst="rect">
              <a:avLst/>
            </a:prstGeom>
            <a:solidFill>
              <a:schemeClr val="accent6"/>
            </a:solidFill>
            <a:ln w="25400">
              <a:solidFill>
                <a:schemeClr val="tx1"/>
              </a:solidFill>
            </a:ln>
            <a:effectLst>
              <a:innerShdw blurRad="63500" dist="50800" dir="5400000">
                <a:prstClr val="black">
                  <a:alpha val="50000"/>
                </a:prstClr>
              </a:inn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634770" y="8315402"/>
              <a:ext cx="243612" cy="239357"/>
            </a:xfrm>
            <a:prstGeom prst="rect">
              <a:avLst/>
            </a:prstGeom>
            <a:solidFill>
              <a:schemeClr val="accent6"/>
            </a:solidFill>
            <a:ln w="25400">
              <a:solidFill>
                <a:schemeClr val="tx1"/>
              </a:solidFill>
            </a:ln>
            <a:effectLst>
              <a:innerShdw blurRad="63500" dist="50800" dir="5400000">
                <a:prstClr val="black">
                  <a:alpha val="50000"/>
                </a:prstClr>
              </a:inn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Rectangle 27"/>
          <p:cNvSpPr/>
          <p:nvPr/>
        </p:nvSpPr>
        <p:spPr>
          <a:xfrm rot="46294">
            <a:off x="3737316" y="7261990"/>
            <a:ext cx="2102337" cy="6968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latin typeface="American Typewriter"/>
                <a:cs typeface="American Typewriter"/>
              </a:rPr>
              <a:t>{</a:t>
            </a:r>
            <a:r>
              <a:rPr lang="en-US" sz="1200" dirty="0" smtClean="0">
                <a:solidFill>
                  <a:schemeClr val="tx1"/>
                </a:solidFill>
                <a:latin typeface="American Typewriter"/>
                <a:cs typeface="American Typewriter"/>
              </a:rPr>
              <a:t> </a:t>
            </a:r>
            <a:r>
              <a:rPr lang="en-US" sz="1200" dirty="0" smtClean="0">
                <a:solidFill>
                  <a:schemeClr val="accent6"/>
                </a:solidFill>
                <a:latin typeface="American Typewriter"/>
                <a:cs typeface="American Typewriter"/>
              </a:rPr>
              <a:t>storeCode </a:t>
            </a:r>
            <a:r>
              <a:rPr lang="en-US" sz="1200" dirty="0" smtClean="0">
                <a:solidFill>
                  <a:schemeClr val="tx1"/>
                </a:solidFill>
                <a:latin typeface="American Typewriter"/>
                <a:cs typeface="American Typewriter"/>
              </a:rPr>
              <a:t>=</a:t>
            </a:r>
            <a:r>
              <a:rPr lang="en-US" sz="1200" dirty="0" smtClean="0">
                <a:solidFill>
                  <a:schemeClr val="accent6"/>
                </a:solidFill>
                <a:latin typeface="American Typewriter"/>
                <a:cs typeface="American Typewriter"/>
              </a:rPr>
              <a:t> </a:t>
            </a:r>
            <a:r>
              <a:rPr lang="en-US" sz="1200" dirty="0" smtClean="0">
                <a:solidFill>
                  <a:srgbClr val="000000"/>
                </a:solidFill>
                <a:latin typeface="American Typewriter"/>
                <a:cs typeface="American Typewriter"/>
              </a:rPr>
              <a:t>42 </a:t>
            </a:r>
            <a:r>
              <a:rPr lang="en-US" sz="1600" dirty="0" smtClean="0">
                <a:solidFill>
                  <a:schemeClr val="tx1"/>
                </a:solidFill>
                <a:latin typeface="American Typewriter"/>
                <a:cs typeface="American Typewriter"/>
              </a:rPr>
              <a:t>}</a:t>
            </a:r>
            <a:endParaRPr lang="en-US" sz="1200" dirty="0">
              <a:solidFill>
                <a:schemeClr val="tx1"/>
              </a:solidFill>
              <a:latin typeface="American Typewriter"/>
              <a:cs typeface="American Typewriter"/>
            </a:endParaRPr>
          </a:p>
        </p:txBody>
      </p:sp>
      <p:sp>
        <p:nvSpPr>
          <p:cNvPr id="30" name="Rectangle 29"/>
          <p:cNvSpPr/>
          <p:nvPr/>
        </p:nvSpPr>
        <p:spPr>
          <a:xfrm>
            <a:off x="379341" y="4894513"/>
            <a:ext cx="3537750" cy="3803549"/>
          </a:xfrm>
          <a:prstGeom prst="rect">
            <a:avLst/>
          </a:prstGeom>
          <a:noFill/>
          <a:ln w="38100" cmpd="sng">
            <a:noFill/>
          </a:ln>
          <a:effectLst>
            <a:softEdge rad="25400"/>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endParaRPr lang="en-US" dirty="0" smtClean="0">
              <a:solidFill>
                <a:srgbClr val="FF0000"/>
              </a:solidFill>
              <a:latin typeface="American Typewriter"/>
              <a:cs typeface="American Typewriter"/>
            </a:endParaRPr>
          </a:p>
          <a:p>
            <a:r>
              <a:rPr lang="en-US" sz="1600" dirty="0" smtClean="0">
                <a:solidFill>
                  <a:srgbClr val="FF0000"/>
                </a:solidFill>
                <a:latin typeface="American Typewriter"/>
                <a:cs typeface="American Typewriter"/>
              </a:rPr>
              <a:t>Example </a:t>
            </a:r>
            <a:r>
              <a:rPr lang="en-US" sz="1600" dirty="0">
                <a:solidFill>
                  <a:srgbClr val="FF0000"/>
                </a:solidFill>
                <a:latin typeface="American Typewriter"/>
                <a:cs typeface="American Typewriter"/>
              </a:rPr>
              <a:t>Key </a:t>
            </a:r>
            <a:r>
              <a:rPr lang="en-US" sz="1600" dirty="0" smtClean="0">
                <a:solidFill>
                  <a:srgbClr val="FF0000"/>
                </a:solidFill>
                <a:latin typeface="American Typewriter"/>
                <a:cs typeface="American Typewriter"/>
              </a:rPr>
              <a:t>Declaration</a:t>
            </a:r>
            <a:endParaRPr lang="en-US" sz="1600" dirty="0">
              <a:solidFill>
                <a:srgbClr val="FF0000"/>
              </a:solidFill>
              <a:latin typeface="American Typewriter"/>
              <a:cs typeface="American Typewriter"/>
            </a:endParaRPr>
          </a:p>
          <a:p>
            <a:endParaRPr lang="en-US" sz="1200" dirty="0" smtClean="0">
              <a:solidFill>
                <a:schemeClr val="tx1"/>
              </a:solidFill>
              <a:latin typeface="American Typewriter"/>
              <a:cs typeface="American Typewriter"/>
            </a:endParaRPr>
          </a:p>
          <a:p>
            <a:r>
              <a:rPr lang="en-US" sz="1200" dirty="0" smtClean="0">
                <a:solidFill>
                  <a:schemeClr val="tx1"/>
                </a:solidFill>
                <a:latin typeface="American Typewriter"/>
                <a:cs typeface="American Typewriter"/>
              </a:rPr>
              <a:t>A </a:t>
            </a:r>
            <a:r>
              <a:rPr lang="en-US" sz="1200" b="1" dirty="0" smtClean="0">
                <a:solidFill>
                  <a:schemeClr val="tx1"/>
                </a:solidFill>
                <a:latin typeface="American Typewriter"/>
                <a:cs typeface="American Typewriter"/>
              </a:rPr>
              <a:t>JSON</a:t>
            </a:r>
            <a:r>
              <a:rPr lang="en-US" sz="1200" dirty="0" smtClean="0">
                <a:solidFill>
                  <a:schemeClr val="tx1"/>
                </a:solidFill>
                <a:latin typeface="American Typewriter"/>
                <a:cs typeface="American Typewriter"/>
              </a:rPr>
              <a:t>-formatted </a:t>
            </a:r>
            <a:r>
              <a:rPr lang="en-US" sz="1200" i="1" dirty="0" smtClean="0">
                <a:solidFill>
                  <a:srgbClr val="7F7F7F"/>
                </a:solidFill>
                <a:highlight>
                  <a:srgbClr val="E8F2FE"/>
                </a:highlight>
                <a:latin typeface="American Typewriter"/>
                <a:cs typeface="American Typewriter"/>
              </a:rPr>
              <a:t>GroceryStore</a:t>
            </a:r>
            <a:r>
              <a:rPr lang="en-US" sz="1200" b="1" i="1" dirty="0">
                <a:solidFill>
                  <a:srgbClr val="7F7F7F"/>
                </a:solidFill>
                <a:highlight>
                  <a:srgbClr val="E8F2FE"/>
                </a:highlight>
                <a:latin typeface="American Typewriter"/>
                <a:cs typeface="American Typewriter"/>
              </a:rPr>
              <a:t> </a:t>
            </a:r>
            <a:r>
              <a:rPr lang="en-US" sz="1200" dirty="0" smtClean="0">
                <a:solidFill>
                  <a:schemeClr val="tx1"/>
                </a:solidFill>
                <a:latin typeface="American Typewriter"/>
                <a:cs typeface="American Typewriter"/>
              </a:rPr>
              <a:t>Schema declares </a:t>
            </a:r>
            <a:r>
              <a:rPr lang="en-US" sz="1200" dirty="0">
                <a:solidFill>
                  <a:schemeClr val="tx1"/>
                </a:solidFill>
                <a:latin typeface="American Typewriter"/>
                <a:cs typeface="American Typewriter"/>
              </a:rPr>
              <a:t>its </a:t>
            </a:r>
            <a:r>
              <a:rPr lang="en-US" sz="1200" dirty="0" smtClean="0">
                <a:solidFill>
                  <a:schemeClr val="tx1"/>
                </a:solidFill>
                <a:latin typeface="American Typewriter"/>
                <a:cs typeface="American Typewriter"/>
              </a:rPr>
              <a:t>key </a:t>
            </a:r>
            <a:r>
              <a:rPr lang="en-US" sz="1200" dirty="0">
                <a:solidFill>
                  <a:schemeClr val="tx1"/>
                </a:solidFill>
                <a:latin typeface="American Typewriter"/>
                <a:cs typeface="American Typewriter"/>
              </a:rPr>
              <a:t>slot(s) </a:t>
            </a:r>
            <a:r>
              <a:rPr lang="en-US" sz="1200" dirty="0" smtClean="0">
                <a:solidFill>
                  <a:schemeClr val="tx1"/>
                </a:solidFill>
                <a:latin typeface="American Typewriter"/>
                <a:cs typeface="American Typewriter"/>
              </a:rPr>
              <a:t>like this:</a:t>
            </a:r>
          </a:p>
          <a:p>
            <a:endParaRPr lang="en-US" sz="1200" dirty="0">
              <a:solidFill>
                <a:schemeClr val="tx1"/>
              </a:solidFill>
              <a:latin typeface="American Typewriter"/>
              <a:cs typeface="American Typewriter"/>
            </a:endParaRPr>
          </a:p>
          <a:p>
            <a:pPr lvl="1"/>
            <a:r>
              <a:rPr lang="en-US" sz="1200" i="1" dirty="0" smtClean="0">
                <a:solidFill>
                  <a:schemeClr val="bg1">
                    <a:lumMod val="50000"/>
                  </a:schemeClr>
                </a:solidFill>
                <a:highlight>
                  <a:srgbClr val="E8F2FE"/>
                </a:highlight>
                <a:latin typeface="American Typewriter"/>
                <a:cs typeface="American Typewriter"/>
              </a:rPr>
              <a:t>“</a:t>
            </a:r>
            <a:r>
              <a:rPr lang="en-US" sz="1200" i="1" dirty="0" err="1" smtClean="0">
                <a:solidFill>
                  <a:schemeClr val="bg1">
                    <a:lumMod val="50000"/>
                  </a:schemeClr>
                </a:solidFill>
                <a:highlight>
                  <a:srgbClr val="E8F2FE"/>
                </a:highlight>
                <a:latin typeface="American Typewriter"/>
                <a:cs typeface="American Typewriter"/>
              </a:rPr>
              <a:t>keySlots</a:t>
            </a:r>
            <a:r>
              <a:rPr lang="en-US" sz="1200" i="1" dirty="0" smtClean="0">
                <a:solidFill>
                  <a:schemeClr val="bg1">
                    <a:lumMod val="50000"/>
                  </a:schemeClr>
                </a:solidFill>
                <a:highlight>
                  <a:srgbClr val="E8F2FE"/>
                </a:highlight>
                <a:latin typeface="American Typewriter"/>
                <a:cs typeface="American Typewriter"/>
              </a:rPr>
              <a:t>” </a:t>
            </a:r>
            <a:r>
              <a:rPr lang="en-US" sz="1200" i="1" dirty="0" smtClean="0">
                <a:solidFill>
                  <a:schemeClr val="tx1"/>
                </a:solidFill>
                <a:highlight>
                  <a:srgbClr val="E8F2FE"/>
                </a:highlight>
                <a:latin typeface="American Typewriter"/>
                <a:cs typeface="American Typewriter"/>
              </a:rPr>
              <a:t>: [</a:t>
            </a:r>
            <a:r>
              <a:rPr lang="en-US" sz="1200" i="1" dirty="0" smtClean="0">
                <a:solidFill>
                  <a:srgbClr val="F79646"/>
                </a:solidFill>
                <a:highlight>
                  <a:srgbClr val="E8F2FE"/>
                </a:highlight>
                <a:latin typeface="American Typewriter"/>
                <a:cs typeface="American Typewriter"/>
              </a:rPr>
              <a:t> “storeCode”</a:t>
            </a:r>
            <a:r>
              <a:rPr lang="en-US" sz="1200" i="1" dirty="0" smtClean="0">
                <a:solidFill>
                  <a:srgbClr val="000000"/>
                </a:solidFill>
                <a:highlight>
                  <a:srgbClr val="E8F2FE"/>
                </a:highlight>
                <a:latin typeface="American Typewriter"/>
                <a:cs typeface="American Typewriter"/>
              </a:rPr>
              <a:t> ]</a:t>
            </a:r>
            <a:endParaRPr lang="en-US" sz="1200" dirty="0">
              <a:solidFill>
                <a:srgbClr val="000000"/>
              </a:solidFill>
              <a:latin typeface="American Typewriter"/>
              <a:cs typeface="American Typewriter"/>
            </a:endParaRPr>
          </a:p>
          <a:p>
            <a:endParaRPr lang="en-US" sz="1200" dirty="0" smtClean="0">
              <a:solidFill>
                <a:schemeClr val="tx1"/>
              </a:solidFill>
              <a:latin typeface="American Typewriter"/>
              <a:cs typeface="American Typewriter"/>
            </a:endParaRPr>
          </a:p>
          <a:p>
            <a:r>
              <a:rPr lang="en-US" sz="1200" dirty="0" smtClean="0">
                <a:solidFill>
                  <a:schemeClr val="tx1"/>
                </a:solidFill>
                <a:latin typeface="American Typewriter"/>
                <a:cs typeface="American Typewriter"/>
              </a:rPr>
              <a:t>When represented as a </a:t>
            </a:r>
            <a:r>
              <a:rPr lang="en-US" sz="1200" b="1" dirty="0" smtClean="0">
                <a:solidFill>
                  <a:schemeClr val="tx1"/>
                </a:solidFill>
                <a:latin typeface="American Typewriter"/>
                <a:cs typeface="American Typewriter"/>
              </a:rPr>
              <a:t>Java</a:t>
            </a:r>
            <a:r>
              <a:rPr lang="en-US" sz="1200" dirty="0" smtClean="0">
                <a:solidFill>
                  <a:schemeClr val="tx1"/>
                </a:solidFill>
                <a:latin typeface="American Typewriter"/>
                <a:cs typeface="American Typewriter"/>
              </a:rPr>
              <a:t> interface, the same WRML </a:t>
            </a:r>
            <a:r>
              <a:rPr lang="en-US" sz="1200" dirty="0">
                <a:solidFill>
                  <a:schemeClr val="tx1"/>
                </a:solidFill>
                <a:latin typeface="American Typewriter"/>
                <a:cs typeface="American Typewriter"/>
              </a:rPr>
              <a:t>Schema </a:t>
            </a:r>
            <a:r>
              <a:rPr lang="en-US" sz="1200" dirty="0" smtClean="0">
                <a:solidFill>
                  <a:schemeClr val="tx1"/>
                </a:solidFill>
                <a:latin typeface="American Typewriter"/>
                <a:cs typeface="American Typewriter"/>
              </a:rPr>
              <a:t>declares </a:t>
            </a:r>
            <a:r>
              <a:rPr lang="en-US" sz="1200" dirty="0">
                <a:solidFill>
                  <a:schemeClr val="tx1"/>
                </a:solidFill>
                <a:latin typeface="American Typewriter"/>
                <a:cs typeface="American Typewriter"/>
              </a:rPr>
              <a:t>its </a:t>
            </a:r>
            <a:r>
              <a:rPr lang="en-US" sz="1200" dirty="0" smtClean="0">
                <a:solidFill>
                  <a:schemeClr val="tx1"/>
                </a:solidFill>
                <a:latin typeface="American Typewriter"/>
                <a:cs typeface="American Typewriter"/>
              </a:rPr>
              <a:t>key </a:t>
            </a:r>
            <a:r>
              <a:rPr lang="en-US" sz="1200" dirty="0">
                <a:solidFill>
                  <a:schemeClr val="tx1"/>
                </a:solidFill>
                <a:latin typeface="American Typewriter"/>
                <a:cs typeface="American Typewriter"/>
              </a:rPr>
              <a:t>slot(s) using the Key </a:t>
            </a:r>
            <a:r>
              <a:rPr lang="en-US" sz="1200" dirty="0" smtClean="0">
                <a:solidFill>
                  <a:schemeClr val="tx1"/>
                </a:solidFill>
                <a:latin typeface="American Typewriter"/>
                <a:cs typeface="American Typewriter"/>
              </a:rPr>
              <a:t>annotation, as shown below:</a:t>
            </a:r>
            <a:endParaRPr lang="en-US" sz="1200" dirty="0">
              <a:solidFill>
                <a:schemeClr val="tx1"/>
              </a:solidFill>
              <a:latin typeface="American Typewriter"/>
              <a:cs typeface="American Typewriter"/>
            </a:endParaRPr>
          </a:p>
          <a:p>
            <a:endParaRPr lang="en-US" sz="1200" b="1" dirty="0" smtClean="0">
              <a:solidFill>
                <a:srgbClr val="0000FF"/>
              </a:solidFill>
              <a:highlight>
                <a:srgbClr val="E8F2FE"/>
              </a:highlight>
              <a:latin typeface="American Typewriter"/>
              <a:cs typeface="American Typewriter"/>
            </a:endParaRPr>
          </a:p>
          <a:p>
            <a:pPr lvl="1"/>
            <a:r>
              <a:rPr lang="en-US" sz="1200" b="1" i="1" dirty="0" smtClean="0">
                <a:solidFill>
                  <a:srgbClr val="0000FF"/>
                </a:solidFill>
                <a:highlight>
                  <a:srgbClr val="E8F2FE"/>
                </a:highlight>
                <a:latin typeface="American Typewriter"/>
                <a:cs typeface="American Typewriter"/>
              </a:rPr>
              <a:t>@</a:t>
            </a:r>
            <a:r>
              <a:rPr lang="en-US" sz="1200" b="1" i="1" dirty="0">
                <a:solidFill>
                  <a:srgbClr val="0000FF"/>
                </a:solidFill>
                <a:highlight>
                  <a:srgbClr val="E8F2FE"/>
                </a:highlight>
                <a:latin typeface="American Typewriter"/>
                <a:cs typeface="American Typewriter"/>
              </a:rPr>
              <a:t>Key</a:t>
            </a:r>
            <a:r>
              <a:rPr lang="en-US" sz="1200" i="1" dirty="0">
                <a:solidFill>
                  <a:srgbClr val="000000"/>
                </a:solidFill>
                <a:highlight>
                  <a:srgbClr val="E8F2FE"/>
                </a:highlight>
                <a:latin typeface="American Typewriter"/>
                <a:cs typeface="American Typewriter"/>
              </a:rPr>
              <a:t>(</a:t>
            </a:r>
            <a:r>
              <a:rPr lang="en-US" sz="1200" i="1" dirty="0">
                <a:solidFill>
                  <a:schemeClr val="bg1">
                    <a:lumMod val="50000"/>
                  </a:schemeClr>
                </a:solidFill>
                <a:highlight>
                  <a:srgbClr val="E8F2FE"/>
                </a:highlight>
                <a:latin typeface="American Typewriter"/>
                <a:cs typeface="American Typewriter"/>
              </a:rPr>
              <a:t>slots</a:t>
            </a:r>
            <a:r>
              <a:rPr lang="en-US" sz="1200" i="1" dirty="0">
                <a:solidFill>
                  <a:schemeClr val="accent6"/>
                </a:solidFill>
                <a:highlight>
                  <a:srgbClr val="E8F2FE"/>
                </a:highlight>
                <a:latin typeface="American Typewriter"/>
                <a:cs typeface="American Typewriter"/>
              </a:rPr>
              <a:t> </a:t>
            </a:r>
            <a:r>
              <a:rPr lang="en-US" sz="1200" i="1" dirty="0">
                <a:solidFill>
                  <a:srgbClr val="000000"/>
                </a:solidFill>
                <a:highlight>
                  <a:srgbClr val="E8F2FE"/>
                </a:highlight>
                <a:latin typeface="American Typewriter"/>
                <a:cs typeface="American Typewriter"/>
              </a:rPr>
              <a:t>= </a:t>
            </a:r>
            <a:r>
              <a:rPr lang="en-US" sz="1200" i="1" dirty="0" smtClean="0">
                <a:solidFill>
                  <a:srgbClr val="000000"/>
                </a:solidFill>
                <a:highlight>
                  <a:srgbClr val="E8F2FE"/>
                </a:highlight>
                <a:latin typeface="American Typewriter"/>
                <a:cs typeface="American Typewriter"/>
              </a:rPr>
              <a:t>{ </a:t>
            </a:r>
            <a:r>
              <a:rPr lang="en-US" sz="1200" i="1" dirty="0" smtClean="0">
                <a:solidFill>
                  <a:srgbClr val="F79646"/>
                </a:solidFill>
                <a:highlight>
                  <a:srgbClr val="E8F2FE"/>
                </a:highlight>
                <a:latin typeface="American Typewriter"/>
                <a:cs typeface="American Typewriter"/>
              </a:rPr>
              <a:t>“</a:t>
            </a:r>
            <a:r>
              <a:rPr lang="en-US" sz="1200" i="1" dirty="0">
                <a:solidFill>
                  <a:srgbClr val="F79646"/>
                </a:solidFill>
                <a:highlight>
                  <a:srgbClr val="E8F2FE"/>
                </a:highlight>
                <a:latin typeface="American Typewriter"/>
                <a:cs typeface="American Typewriter"/>
              </a:rPr>
              <a:t>storeCode”</a:t>
            </a:r>
            <a:r>
              <a:rPr lang="en-US" sz="1200" i="1" dirty="0">
                <a:solidFill>
                  <a:srgbClr val="000000"/>
                </a:solidFill>
                <a:highlight>
                  <a:srgbClr val="E8F2FE"/>
                </a:highlight>
                <a:latin typeface="American Typewriter"/>
                <a:cs typeface="American Typewriter"/>
              </a:rPr>
              <a:t> </a:t>
            </a:r>
            <a:r>
              <a:rPr lang="en-US" sz="1200" i="1" dirty="0" smtClean="0">
                <a:solidFill>
                  <a:srgbClr val="000000"/>
                </a:solidFill>
                <a:highlight>
                  <a:srgbClr val="E8F2FE"/>
                </a:highlight>
                <a:latin typeface="American Typewriter"/>
                <a:cs typeface="American Typewriter"/>
              </a:rPr>
              <a:t>})</a:t>
            </a:r>
          </a:p>
          <a:p>
            <a:pPr lvl="1"/>
            <a:r>
              <a:rPr lang="en-US" sz="1200" i="1" dirty="0" smtClean="0">
                <a:solidFill>
                  <a:srgbClr val="0000FF"/>
                </a:solidFill>
                <a:highlight>
                  <a:srgbClr val="E8F2FE"/>
                </a:highlight>
                <a:latin typeface="American Typewriter"/>
                <a:cs typeface="American Typewriter"/>
              </a:rPr>
              <a:t>public</a:t>
            </a:r>
            <a:r>
              <a:rPr lang="en-US" sz="1200" i="1" dirty="0" smtClean="0">
                <a:solidFill>
                  <a:srgbClr val="000000"/>
                </a:solidFill>
                <a:highlight>
                  <a:srgbClr val="E8F2FE"/>
                </a:highlight>
                <a:latin typeface="American Typewriter"/>
                <a:cs typeface="American Typewriter"/>
              </a:rPr>
              <a:t> </a:t>
            </a:r>
            <a:r>
              <a:rPr lang="en-US" sz="1200" i="1" dirty="0" smtClean="0">
                <a:solidFill>
                  <a:srgbClr val="0000FF"/>
                </a:solidFill>
                <a:highlight>
                  <a:srgbClr val="E8F2FE"/>
                </a:highlight>
                <a:latin typeface="American Typewriter"/>
                <a:cs typeface="American Typewriter"/>
              </a:rPr>
              <a:t>interface</a:t>
            </a:r>
            <a:r>
              <a:rPr lang="en-US" sz="1200" i="1" dirty="0" smtClean="0">
                <a:solidFill>
                  <a:srgbClr val="000000"/>
                </a:solidFill>
                <a:highlight>
                  <a:srgbClr val="E8F2FE"/>
                </a:highlight>
                <a:latin typeface="American Typewriter"/>
                <a:cs typeface="American Typewriter"/>
              </a:rPr>
              <a:t> </a:t>
            </a:r>
            <a:r>
              <a:rPr lang="en-US" sz="1200" i="1" dirty="0" smtClean="0">
                <a:solidFill>
                  <a:schemeClr val="bg1">
                    <a:lumMod val="50000"/>
                  </a:schemeClr>
                </a:solidFill>
                <a:highlight>
                  <a:srgbClr val="E8F2FE"/>
                </a:highlight>
                <a:latin typeface="American Typewriter"/>
                <a:cs typeface="American Typewriter"/>
              </a:rPr>
              <a:t>GroceryStore</a:t>
            </a:r>
            <a:endParaRPr lang="en-US" sz="1200" i="1" dirty="0">
              <a:solidFill>
                <a:schemeClr val="bg1">
                  <a:lumMod val="50000"/>
                </a:schemeClr>
              </a:solidFill>
              <a:latin typeface="American Typewriter"/>
              <a:cs typeface="American Typewriter"/>
            </a:endParaRPr>
          </a:p>
          <a:p>
            <a:endParaRPr lang="en-US" sz="1400" dirty="0" smtClean="0">
              <a:solidFill>
                <a:schemeClr val="tx1"/>
              </a:solidFill>
              <a:latin typeface="American Typewriter"/>
              <a:cs typeface="American Typewriter"/>
            </a:endParaRPr>
          </a:p>
          <a:p>
            <a:r>
              <a:rPr lang="en-US" sz="1200" dirty="0" smtClean="0">
                <a:solidFill>
                  <a:schemeClr val="tx1"/>
                </a:solidFill>
                <a:latin typeface="American Typewriter"/>
                <a:cs typeface="American Typewriter"/>
              </a:rPr>
              <a:t>Both express that </a:t>
            </a:r>
            <a:r>
              <a:rPr lang="en-US" sz="1200" i="1" dirty="0">
                <a:solidFill>
                  <a:srgbClr val="7F7F7F"/>
                </a:solidFill>
                <a:highlight>
                  <a:srgbClr val="E8F2FE"/>
                </a:highlight>
                <a:latin typeface="American Typewriter"/>
                <a:cs typeface="American Typewriter"/>
              </a:rPr>
              <a:t>GroceryStore </a:t>
            </a:r>
            <a:r>
              <a:rPr lang="en-US" sz="1200" dirty="0" smtClean="0">
                <a:solidFill>
                  <a:schemeClr val="tx1"/>
                </a:solidFill>
                <a:latin typeface="American Typewriter"/>
                <a:cs typeface="American Typewriter"/>
              </a:rPr>
              <a:t>model instances may be uniquely identified (and </a:t>
            </a:r>
            <a:r>
              <a:rPr lang="en-US" sz="1200" i="1" dirty="0" smtClean="0">
                <a:solidFill>
                  <a:schemeClr val="tx1"/>
                </a:solidFill>
                <a:latin typeface="American Typewriter"/>
                <a:cs typeface="American Typewriter"/>
              </a:rPr>
              <a:t>indexed</a:t>
            </a:r>
            <a:r>
              <a:rPr lang="en-US" sz="1200" dirty="0" smtClean="0">
                <a:solidFill>
                  <a:schemeClr val="tx1"/>
                </a:solidFill>
                <a:latin typeface="American Typewriter"/>
                <a:cs typeface="American Typewriter"/>
              </a:rPr>
              <a:t>) by their </a:t>
            </a:r>
            <a:r>
              <a:rPr lang="en-US" sz="1200" dirty="0" smtClean="0">
                <a:solidFill>
                  <a:srgbClr val="F79646"/>
                </a:solidFill>
                <a:latin typeface="American Typewriter"/>
                <a:cs typeface="American Typewriter"/>
              </a:rPr>
              <a:t>storeCode</a:t>
            </a:r>
            <a:r>
              <a:rPr lang="en-US" sz="1200" dirty="0" smtClean="0">
                <a:solidFill>
                  <a:schemeClr val="tx1"/>
                </a:solidFill>
                <a:latin typeface="American Typewriter"/>
                <a:cs typeface="American Typewriter"/>
              </a:rPr>
              <a:t> slot’s value.</a:t>
            </a:r>
          </a:p>
        </p:txBody>
      </p:sp>
    </p:spTree>
    <p:extLst>
      <p:ext uri="{BB962C8B-B14F-4D97-AF65-F5344CB8AC3E}">
        <p14:creationId xmlns:p14="http://schemas.microsoft.com/office/powerpoint/2010/main" val="10827470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2322521" y="8855429"/>
            <a:ext cx="2212958" cy="23435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solidFill>
                  <a:srgbClr val="0D0D0D">
                    <a:alpha val="55000"/>
                  </a:srgbClr>
                </a:solidFill>
                <a:latin typeface="MumboSSK Bold"/>
                <a:cs typeface="MumboSSK Bold"/>
              </a:rPr>
              <a:t>Copyright </a:t>
            </a:r>
            <a:r>
              <a:rPr lang="en-US" sz="1000" dirty="0" smtClean="0">
                <a:solidFill>
                  <a:srgbClr val="0D0D0D">
                    <a:alpha val="55000"/>
                  </a:srgbClr>
                </a:solidFill>
                <a:latin typeface="MumboSSK Bold"/>
                <a:cs typeface="MumboSSK Bold"/>
              </a:rPr>
              <a:t>2013 </a:t>
            </a:r>
            <a:r>
              <a:rPr lang="en-US" sz="1000" dirty="0">
                <a:solidFill>
                  <a:srgbClr val="0D0D0D">
                    <a:alpha val="55000"/>
                  </a:srgbClr>
                </a:solidFill>
                <a:latin typeface="MumboSSK Bold"/>
                <a:cs typeface="MumboSSK Bold"/>
              </a:rPr>
              <a:t>Mark Masse </a:t>
            </a:r>
          </a:p>
        </p:txBody>
      </p:sp>
      <p:sp>
        <p:nvSpPr>
          <p:cNvPr id="11" name="Rectangle 10"/>
          <p:cNvSpPr/>
          <p:nvPr/>
        </p:nvSpPr>
        <p:spPr>
          <a:xfrm>
            <a:off x="200729" y="844944"/>
            <a:ext cx="6470693" cy="4538297"/>
          </a:xfrm>
          <a:prstGeom prst="rect">
            <a:avLst/>
          </a:prstGeom>
          <a:noFill/>
          <a:ln w="38100" cmpd="sng">
            <a:noFill/>
          </a:ln>
          <a:effectLst>
            <a:softEdge rad="25400"/>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endParaRPr lang="en-US" sz="1400" dirty="0">
              <a:solidFill>
                <a:schemeClr val="tx1"/>
              </a:solidFill>
              <a:latin typeface="American Typewriter"/>
              <a:cs typeface="American Typewriter"/>
            </a:endParaRPr>
          </a:p>
          <a:p>
            <a:r>
              <a:rPr lang="en-US" sz="1600" dirty="0">
                <a:solidFill>
                  <a:srgbClr val="FF0000"/>
                </a:solidFill>
                <a:latin typeface="American Typewriter"/>
                <a:cs typeface="American Typewriter"/>
              </a:rPr>
              <a:t>Key Inheritance</a:t>
            </a:r>
          </a:p>
          <a:p>
            <a:endParaRPr lang="en-US" sz="1100" dirty="0">
              <a:solidFill>
                <a:schemeClr val="tx1"/>
              </a:solidFill>
              <a:latin typeface="American Typewriter"/>
              <a:cs typeface="American Typewriter"/>
            </a:endParaRPr>
          </a:p>
          <a:p>
            <a:r>
              <a:rPr lang="en-US" sz="1200" dirty="0">
                <a:solidFill>
                  <a:schemeClr val="tx1"/>
                </a:solidFill>
                <a:latin typeface="American Typewriter"/>
                <a:cs typeface="American Typewriter"/>
              </a:rPr>
              <a:t>To participate in a given identity space, a </a:t>
            </a:r>
            <a:r>
              <a:rPr lang="en-US" sz="1200" dirty="0" smtClean="0">
                <a:solidFill>
                  <a:schemeClr val="tx1"/>
                </a:solidFill>
                <a:latin typeface="American Typewriter"/>
                <a:cs typeface="American Typewriter"/>
              </a:rPr>
              <a:t>Schema </a:t>
            </a:r>
            <a:r>
              <a:rPr lang="en-US" sz="1200" dirty="0">
                <a:solidFill>
                  <a:schemeClr val="tx1"/>
                </a:solidFill>
                <a:latin typeface="American Typewriter"/>
                <a:cs typeface="American Typewriter"/>
              </a:rPr>
              <a:t>simply claims the appropriate Schema as a basis (a base Schema) for itself. For example, if models of a given Schema should have unique identities on the Web (e.g. as a REST API resource representations) then the Schema simply </a:t>
            </a:r>
            <a:r>
              <a:rPr lang="en-US" sz="1200" dirty="0" smtClean="0">
                <a:solidFill>
                  <a:schemeClr val="tx1"/>
                </a:solidFill>
                <a:latin typeface="American Typewriter"/>
                <a:cs typeface="American Typewriter"/>
              </a:rPr>
              <a:t>declares the </a:t>
            </a:r>
            <a:r>
              <a:rPr lang="en-US" sz="1200" b="1" dirty="0">
                <a:solidFill>
                  <a:schemeClr val="tx1"/>
                </a:solidFill>
                <a:latin typeface="American Typewriter"/>
                <a:cs typeface="American Typewriter"/>
              </a:rPr>
              <a:t>Document</a:t>
            </a:r>
            <a:r>
              <a:rPr lang="en-US" sz="1200" dirty="0">
                <a:solidFill>
                  <a:schemeClr val="tx1"/>
                </a:solidFill>
                <a:latin typeface="American Typewriter"/>
                <a:cs typeface="American Typewriter"/>
              </a:rPr>
              <a:t> Schema as a basis. As a result, its model instances will inherit the Document Schema’s declared Key slot, </a:t>
            </a:r>
            <a:r>
              <a:rPr lang="en-US" sz="1200" i="1" dirty="0" err="1">
                <a:solidFill>
                  <a:schemeClr val="tx1"/>
                </a:solidFill>
                <a:latin typeface="American Typewriter"/>
                <a:cs typeface="American Typewriter"/>
              </a:rPr>
              <a:t>uri</a:t>
            </a:r>
            <a:r>
              <a:rPr lang="en-US" sz="1200" dirty="0">
                <a:solidFill>
                  <a:schemeClr val="tx1"/>
                </a:solidFill>
                <a:latin typeface="American Typewriter"/>
                <a:cs typeface="American Typewriter"/>
              </a:rPr>
              <a:t>. </a:t>
            </a:r>
            <a:endParaRPr lang="en-US" sz="1200" dirty="0" smtClean="0">
              <a:solidFill>
                <a:schemeClr val="tx1"/>
              </a:solidFill>
              <a:latin typeface="American Typewriter"/>
              <a:cs typeface="American Typewriter"/>
            </a:endParaRPr>
          </a:p>
          <a:p>
            <a:endParaRPr lang="en-US" sz="1200" dirty="0">
              <a:solidFill>
                <a:schemeClr val="tx1"/>
              </a:solidFill>
              <a:latin typeface="American Typewriter"/>
              <a:cs typeface="American Typewriter"/>
            </a:endParaRPr>
          </a:p>
          <a:p>
            <a:r>
              <a:rPr lang="en-US" sz="1200" dirty="0" smtClean="0">
                <a:solidFill>
                  <a:schemeClr val="tx1"/>
                </a:solidFill>
                <a:latin typeface="American Typewriter"/>
                <a:cs typeface="American Typewriter"/>
              </a:rPr>
              <a:t>Similarly, if </a:t>
            </a:r>
            <a:r>
              <a:rPr lang="en-US" sz="1200" dirty="0">
                <a:solidFill>
                  <a:schemeClr val="tx1"/>
                </a:solidFill>
                <a:latin typeface="American Typewriter"/>
                <a:cs typeface="American Typewriter"/>
              </a:rPr>
              <a:t>a model instance should be considered universally unique, with a UUID-based identity, then it’s Schema lists the </a:t>
            </a:r>
            <a:r>
              <a:rPr lang="en-US" sz="1200" b="1" dirty="0" err="1">
                <a:solidFill>
                  <a:schemeClr val="tx1"/>
                </a:solidFill>
                <a:latin typeface="American Typewriter"/>
                <a:cs typeface="American Typewriter"/>
              </a:rPr>
              <a:t>UniquelyIdentified</a:t>
            </a:r>
            <a:r>
              <a:rPr lang="en-US" sz="1200" dirty="0">
                <a:solidFill>
                  <a:schemeClr val="tx1"/>
                </a:solidFill>
                <a:latin typeface="American Typewriter"/>
                <a:cs typeface="American Typewriter"/>
              </a:rPr>
              <a:t> Schema as a basis and it gains the UUID-valued </a:t>
            </a:r>
            <a:r>
              <a:rPr lang="en-US" sz="1200" i="1" dirty="0" err="1">
                <a:solidFill>
                  <a:schemeClr val="tx1"/>
                </a:solidFill>
                <a:latin typeface="American Typewriter"/>
                <a:cs typeface="American Typewriter"/>
              </a:rPr>
              <a:t>uniquelyIdentifed</a:t>
            </a:r>
            <a:r>
              <a:rPr lang="en-US" sz="1200" dirty="0">
                <a:solidFill>
                  <a:schemeClr val="tx1"/>
                </a:solidFill>
                <a:latin typeface="American Typewriter"/>
                <a:cs typeface="American Typewriter"/>
              </a:rPr>
              <a:t> key slot.  </a:t>
            </a:r>
          </a:p>
          <a:p>
            <a:endParaRPr lang="en-US" sz="1200" b="1" i="1" dirty="0" smtClean="0">
              <a:solidFill>
                <a:schemeClr val="tx1"/>
              </a:solidFill>
              <a:latin typeface="American Typewriter"/>
              <a:cs typeface="American Typewriter"/>
            </a:endParaRPr>
          </a:p>
          <a:p>
            <a:r>
              <a:rPr lang="en-US" sz="1200" dirty="0" smtClean="0">
                <a:solidFill>
                  <a:schemeClr val="tx1"/>
                </a:solidFill>
                <a:latin typeface="American Typewriter"/>
                <a:cs typeface="American Typewriter"/>
              </a:rPr>
              <a:t>The multiple interface inheritance </a:t>
            </a:r>
            <a:r>
              <a:rPr lang="en-US" sz="1200" dirty="0">
                <a:solidFill>
                  <a:schemeClr val="tx1"/>
                </a:solidFill>
                <a:latin typeface="American Typewriter"/>
                <a:cs typeface="American Typewriter"/>
              </a:rPr>
              <a:t>nature </a:t>
            </a:r>
            <a:r>
              <a:rPr lang="en-US" sz="1200" dirty="0" smtClean="0">
                <a:solidFill>
                  <a:schemeClr val="tx1"/>
                </a:solidFill>
                <a:latin typeface="American Typewriter"/>
                <a:cs typeface="American Typewriter"/>
              </a:rPr>
              <a:t>of WRML base Schemas means </a:t>
            </a:r>
            <a:r>
              <a:rPr lang="en-US" sz="1200" dirty="0">
                <a:solidFill>
                  <a:schemeClr val="tx1"/>
                </a:solidFill>
                <a:latin typeface="American Typewriter"/>
                <a:cs typeface="American Typewriter"/>
              </a:rPr>
              <a:t>that a given </a:t>
            </a:r>
            <a:r>
              <a:rPr lang="en-US" sz="1200" dirty="0" smtClean="0">
                <a:solidFill>
                  <a:schemeClr val="tx1"/>
                </a:solidFill>
                <a:latin typeface="American Typewriter"/>
                <a:cs typeface="American Typewriter"/>
              </a:rPr>
              <a:t>model </a:t>
            </a:r>
            <a:r>
              <a:rPr lang="en-US" sz="1200" dirty="0">
                <a:solidFill>
                  <a:schemeClr val="tx1"/>
                </a:solidFill>
                <a:latin typeface="American Typewriter"/>
                <a:cs typeface="American Typewriter"/>
              </a:rPr>
              <a:t>may have zero or more </a:t>
            </a:r>
            <a:r>
              <a:rPr lang="en-US" sz="1200" dirty="0" smtClean="0">
                <a:solidFill>
                  <a:schemeClr val="tx1"/>
                </a:solidFill>
                <a:latin typeface="American Typewriter"/>
                <a:cs typeface="American Typewriter"/>
              </a:rPr>
              <a:t>keys </a:t>
            </a:r>
            <a:r>
              <a:rPr lang="en-US" sz="1200" dirty="0">
                <a:solidFill>
                  <a:schemeClr val="tx1"/>
                </a:solidFill>
                <a:latin typeface="American Typewriter"/>
                <a:cs typeface="American Typewriter"/>
              </a:rPr>
              <a:t>that function as separate, possibly related identifier values.  </a:t>
            </a:r>
          </a:p>
          <a:p>
            <a:endParaRPr lang="en-US" b="1" i="1" dirty="0">
              <a:solidFill>
                <a:schemeClr val="tx1"/>
              </a:solidFill>
              <a:latin typeface="American Typewriter"/>
              <a:cs typeface="American Typewriter"/>
            </a:endParaRPr>
          </a:p>
          <a:p>
            <a:r>
              <a:rPr lang="en-US" sz="1400" dirty="0">
                <a:solidFill>
                  <a:srgbClr val="FF0000"/>
                </a:solidFill>
                <a:latin typeface="American Typewriter"/>
                <a:cs typeface="American Typewriter"/>
              </a:rPr>
              <a:t>Links and URIs</a:t>
            </a:r>
          </a:p>
          <a:p>
            <a:endParaRPr lang="en-US" sz="1400" dirty="0">
              <a:solidFill>
                <a:srgbClr val="FF0000"/>
              </a:solidFill>
              <a:latin typeface="American Typewriter"/>
              <a:cs typeface="American Typewriter"/>
            </a:endParaRPr>
          </a:p>
          <a:p>
            <a:r>
              <a:rPr lang="en-US" sz="1200" dirty="0">
                <a:solidFill>
                  <a:schemeClr val="tx1"/>
                </a:solidFill>
                <a:latin typeface="American Typewriter"/>
                <a:cs typeface="American Typewriter"/>
              </a:rPr>
              <a:t>For REST API-oriented (top-level) </a:t>
            </a:r>
            <a:r>
              <a:rPr lang="en-US" sz="1200" b="1" dirty="0">
                <a:solidFill>
                  <a:schemeClr val="tx1"/>
                </a:solidFill>
                <a:latin typeface="American Typewriter"/>
                <a:cs typeface="American Typewriter"/>
              </a:rPr>
              <a:t>Document</a:t>
            </a:r>
            <a:r>
              <a:rPr lang="en-US" sz="1200" dirty="0">
                <a:solidFill>
                  <a:schemeClr val="tx1"/>
                </a:solidFill>
                <a:latin typeface="American Typewriter"/>
                <a:cs typeface="American Typewriter"/>
              </a:rPr>
              <a:t> models, WRML’s runtime automatically manages the translation of “internal” (surrogate) identity space identifiers (e.g. DB ids) to a REST API’s identity space. In other words, WRML automates the </a:t>
            </a:r>
            <a:r>
              <a:rPr lang="en-US" sz="1200" b="1" dirty="0">
                <a:solidFill>
                  <a:schemeClr val="tx1"/>
                </a:solidFill>
                <a:latin typeface="American Typewriter"/>
                <a:cs typeface="American Typewriter"/>
              </a:rPr>
              <a:t>Link</a:t>
            </a:r>
            <a:r>
              <a:rPr lang="en-US" sz="1200" dirty="0">
                <a:solidFill>
                  <a:schemeClr val="tx1"/>
                </a:solidFill>
                <a:latin typeface="American Typewriter"/>
                <a:cs typeface="American Typewriter"/>
              </a:rPr>
              <a:t> </a:t>
            </a:r>
            <a:r>
              <a:rPr lang="en-US" sz="1200" b="1" dirty="0" err="1">
                <a:solidFill>
                  <a:schemeClr val="tx1"/>
                </a:solidFill>
                <a:latin typeface="American Typewriter"/>
                <a:cs typeface="American Typewriter"/>
              </a:rPr>
              <a:t>href</a:t>
            </a:r>
            <a:r>
              <a:rPr lang="en-US" sz="1200" dirty="0">
                <a:solidFill>
                  <a:schemeClr val="tx1"/>
                </a:solidFill>
                <a:latin typeface="American Typewriter"/>
                <a:cs typeface="American Typewriter"/>
              </a:rPr>
              <a:t> values </a:t>
            </a:r>
            <a:r>
              <a:rPr lang="en-US" sz="1200" dirty="0" smtClean="0">
                <a:solidFill>
                  <a:schemeClr val="tx1"/>
                </a:solidFill>
                <a:latin typeface="American Typewriter"/>
                <a:cs typeface="American Typewriter"/>
              </a:rPr>
              <a:t>by leveraging the </a:t>
            </a:r>
            <a:r>
              <a:rPr lang="en-US" sz="1200" dirty="0">
                <a:solidFill>
                  <a:schemeClr val="tx1"/>
                </a:solidFill>
                <a:latin typeface="American Typewriter"/>
                <a:cs typeface="American Typewriter"/>
              </a:rPr>
              <a:t>combination of </a:t>
            </a:r>
            <a:r>
              <a:rPr lang="en-US" sz="1200" dirty="0" smtClean="0">
                <a:solidFill>
                  <a:schemeClr val="tx1"/>
                </a:solidFill>
                <a:latin typeface="American Typewriter"/>
                <a:cs typeface="American Typewriter"/>
              </a:rPr>
              <a:t>key </a:t>
            </a:r>
            <a:r>
              <a:rPr lang="en-US" sz="1200" dirty="0">
                <a:solidFill>
                  <a:schemeClr val="tx1"/>
                </a:solidFill>
                <a:latin typeface="American Typewriter"/>
                <a:cs typeface="American Typewriter"/>
              </a:rPr>
              <a:t>slot values and REST API design metadata.</a:t>
            </a:r>
          </a:p>
          <a:p>
            <a:endParaRPr lang="en-US" sz="1400" b="1" i="1" dirty="0">
              <a:solidFill>
                <a:schemeClr val="tx1"/>
              </a:solidFill>
              <a:latin typeface="American Typewriter"/>
              <a:cs typeface="American Typewriter"/>
            </a:endParaRPr>
          </a:p>
          <a:p>
            <a:endParaRPr lang="en-US" sz="1400" b="1" i="1" dirty="0" smtClean="0">
              <a:solidFill>
                <a:schemeClr val="tx1"/>
              </a:solidFill>
              <a:latin typeface="American Typewriter"/>
              <a:cs typeface="American Typewriter"/>
            </a:endParaRPr>
          </a:p>
        </p:txBody>
      </p:sp>
      <p:sp>
        <p:nvSpPr>
          <p:cNvPr id="12" name="Process 11"/>
          <p:cNvSpPr/>
          <p:nvPr/>
        </p:nvSpPr>
        <p:spPr>
          <a:xfrm>
            <a:off x="0" y="10083"/>
            <a:ext cx="6858000" cy="594264"/>
          </a:xfrm>
          <a:prstGeom prst="flowChartProcess">
            <a:avLst/>
          </a:prstGeom>
          <a:no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800" b="1" dirty="0" smtClean="0">
                <a:solidFill>
                  <a:srgbClr val="FF0000"/>
                </a:solidFill>
                <a:latin typeface="American Typewriter"/>
                <a:cs typeface="American Typewriter"/>
              </a:rPr>
              <a:t>Open Dialog </a:t>
            </a:r>
            <a:r>
              <a:rPr lang="en-US" sz="2000" b="1" dirty="0" smtClean="0">
                <a:solidFill>
                  <a:srgbClr val="FF0000"/>
                </a:solidFill>
                <a:latin typeface="American Typewriter"/>
                <a:cs typeface="American Typewriter"/>
              </a:rPr>
              <a:t>(part 3)</a:t>
            </a:r>
            <a:endParaRPr lang="en-US" sz="2000" b="1" dirty="0">
              <a:solidFill>
                <a:srgbClr val="FF0000"/>
              </a:solidFill>
              <a:latin typeface="American Typewriter"/>
              <a:cs typeface="American Typewriter"/>
            </a:endParaRPr>
          </a:p>
        </p:txBody>
      </p:sp>
      <p:sp>
        <p:nvSpPr>
          <p:cNvPr id="3" name="Slide Number Placeholder 2"/>
          <p:cNvSpPr>
            <a:spLocks noGrp="1"/>
          </p:cNvSpPr>
          <p:nvPr>
            <p:ph type="sldNum" sz="quarter" idx="12"/>
          </p:nvPr>
        </p:nvSpPr>
        <p:spPr/>
        <p:txBody>
          <a:bodyPr/>
          <a:lstStyle/>
          <a:p>
            <a:fld id="{7BD5383C-8CB6-2A4A-B5C9-BC2D6FE40A2E}" type="slidenum">
              <a:rPr lang="en-US" smtClean="0"/>
              <a:t>7</a:t>
            </a:fld>
            <a:endParaRPr lang="en-US"/>
          </a:p>
        </p:txBody>
      </p:sp>
      <p:grpSp>
        <p:nvGrpSpPr>
          <p:cNvPr id="5" name="Group 4"/>
          <p:cNvGrpSpPr/>
          <p:nvPr/>
        </p:nvGrpSpPr>
        <p:grpSpPr>
          <a:xfrm>
            <a:off x="855621" y="5624495"/>
            <a:ext cx="4396515" cy="2488659"/>
            <a:chOff x="1695885" y="5510309"/>
            <a:chExt cx="4396515" cy="2488659"/>
          </a:xfrm>
        </p:grpSpPr>
        <p:grpSp>
          <p:nvGrpSpPr>
            <p:cNvPr id="8" name="Group 7"/>
            <p:cNvGrpSpPr/>
            <p:nvPr/>
          </p:nvGrpSpPr>
          <p:grpSpPr>
            <a:xfrm rot="20922951">
              <a:off x="4183973" y="5605692"/>
              <a:ext cx="1908427" cy="1763762"/>
              <a:chOff x="2771538" y="5810766"/>
              <a:chExt cx="1360523" cy="1138104"/>
            </a:xfrm>
          </p:grpSpPr>
          <p:sp>
            <p:nvSpPr>
              <p:cNvPr id="9" name="Pie 8"/>
              <p:cNvSpPr/>
              <p:nvPr/>
            </p:nvSpPr>
            <p:spPr>
              <a:xfrm rot="8980713">
                <a:off x="2771538" y="5810766"/>
                <a:ext cx="1236975" cy="1138104"/>
              </a:xfrm>
              <a:prstGeom prst="pie">
                <a:avLst>
                  <a:gd name="adj1" fmla="val 4248985"/>
                  <a:gd name="adj2" fmla="val 16200000"/>
                </a:avLst>
              </a:prstGeom>
              <a:solidFill>
                <a:srgbClr val="FF0000">
                  <a:alpha val="70000"/>
                </a:srgbClr>
              </a:solidFill>
              <a:ln w="25400">
                <a:solidFill>
                  <a:schemeClr val="tx1"/>
                </a:solidFill>
              </a:ln>
              <a:effectLst>
                <a:outerShdw blurRad="40000" dist="23000" dir="5400000" rotWithShape="0">
                  <a:srgbClr val="000000">
                    <a:alpha val="35000"/>
                  </a:srgb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10" name="Rectangle 9"/>
              <p:cNvSpPr/>
              <p:nvPr/>
            </p:nvSpPr>
            <p:spPr>
              <a:xfrm rot="773928">
                <a:off x="3068262" y="5833967"/>
                <a:ext cx="1063799" cy="72574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American Typewriter"/>
                    <a:cs typeface="American Typewriter"/>
                  </a:rPr>
                  <a:t>Model</a:t>
                </a:r>
                <a:endParaRPr lang="en-US" sz="2400" dirty="0">
                  <a:solidFill>
                    <a:schemeClr val="tx1"/>
                  </a:solidFill>
                  <a:latin typeface="American Typewriter"/>
                  <a:cs typeface="American Typewriter"/>
                </a:endParaRPr>
              </a:p>
            </p:txBody>
          </p:sp>
        </p:grpSp>
        <p:sp>
          <p:nvSpPr>
            <p:cNvPr id="13" name="Pie 12"/>
            <p:cNvSpPr/>
            <p:nvPr/>
          </p:nvSpPr>
          <p:spPr>
            <a:xfrm rot="13519554">
              <a:off x="4158013" y="5792954"/>
              <a:ext cx="1694594" cy="1646116"/>
            </a:xfrm>
            <a:prstGeom prst="pie">
              <a:avLst>
                <a:gd name="adj1" fmla="val 11014805"/>
                <a:gd name="adj2" fmla="val 16339606"/>
              </a:avLst>
            </a:prstGeom>
            <a:solidFill>
              <a:schemeClr val="accent6">
                <a:alpha val="85000"/>
              </a:schemeClr>
            </a:solidFill>
            <a:ln w="25400">
              <a:solidFill>
                <a:schemeClr val="tx1"/>
              </a:solidFill>
            </a:ln>
            <a:effectLst>
              <a:outerShdw blurRad="40000" dist="23000" dir="5400000" rotWithShape="0">
                <a:srgbClr val="000000">
                  <a:alpha val="35000"/>
                </a:srgb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 name="Rectangle 13"/>
            <p:cNvSpPr/>
            <p:nvPr/>
          </p:nvSpPr>
          <p:spPr>
            <a:xfrm rot="32757">
              <a:off x="4280964" y="6812448"/>
              <a:ext cx="1384305" cy="65977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latin typeface="American Typewriter"/>
                  <a:cs typeface="American Typewriter"/>
                </a:rPr>
                <a:t>GroceryStore</a:t>
              </a:r>
              <a:endParaRPr lang="en-US" sz="1000" dirty="0">
                <a:solidFill>
                  <a:schemeClr val="tx1"/>
                </a:solidFill>
                <a:latin typeface="American Typewriter"/>
                <a:cs typeface="American Typewriter"/>
              </a:endParaRPr>
            </a:p>
          </p:txBody>
        </p:sp>
        <p:grpSp>
          <p:nvGrpSpPr>
            <p:cNvPr id="15" name="Group 14"/>
            <p:cNvGrpSpPr/>
            <p:nvPr/>
          </p:nvGrpSpPr>
          <p:grpSpPr>
            <a:xfrm>
              <a:off x="3845741" y="7194127"/>
              <a:ext cx="892121" cy="330091"/>
              <a:chOff x="379340" y="7859700"/>
              <a:chExt cx="1943181" cy="706079"/>
            </a:xfrm>
          </p:grpSpPr>
          <p:sp>
            <p:nvSpPr>
              <p:cNvPr id="16" name="Rectangle 15"/>
              <p:cNvSpPr/>
              <p:nvPr/>
            </p:nvSpPr>
            <p:spPr>
              <a:xfrm>
                <a:off x="379340" y="7859700"/>
                <a:ext cx="647689" cy="615434"/>
              </a:xfrm>
              <a:prstGeom prst="rect">
                <a:avLst/>
              </a:prstGeom>
              <a:solidFill>
                <a:schemeClr val="accent6"/>
              </a:solidFill>
              <a:ln w="25400">
                <a:solidFill>
                  <a:schemeClr val="tx1"/>
                </a:solidFill>
              </a:ln>
              <a:effectLst>
                <a:innerShdw blurRad="63500" dist="50800" dir="5400000">
                  <a:prstClr val="black">
                    <a:alpha val="50000"/>
                  </a:prstClr>
                </a:inn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07003" y="7969212"/>
                <a:ext cx="367129" cy="383310"/>
              </a:xfrm>
              <a:prstGeom prst="rect">
                <a:avLst/>
              </a:prstGeom>
              <a:gradFill flip="none" rotWithShape="1">
                <a:gsLst>
                  <a:gs pos="92000">
                    <a:srgbClr val="FFFFFF"/>
                  </a:gs>
                  <a:gs pos="100000">
                    <a:schemeClr val="bg1">
                      <a:lumMod val="95000"/>
                    </a:schemeClr>
                  </a:gs>
                </a:gsLst>
                <a:lin ang="5700000" scaled="0"/>
                <a:tileRect/>
              </a:gradFill>
              <a:ln w="25400">
                <a:solidFill>
                  <a:schemeClr val="tx1"/>
                </a:solidFill>
              </a:ln>
              <a:effectLst>
                <a:innerShdw blurRad="69850" dist="25400" dir="5400000">
                  <a:prstClr val="black">
                    <a:alpha val="50000"/>
                  </a:prstClr>
                </a:inn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027029" y="8086215"/>
                <a:ext cx="1295492" cy="239356"/>
              </a:xfrm>
              <a:prstGeom prst="rect">
                <a:avLst/>
              </a:prstGeom>
              <a:solidFill>
                <a:schemeClr val="accent6"/>
              </a:solidFill>
              <a:ln w="25400">
                <a:solidFill>
                  <a:schemeClr val="tx1"/>
                </a:solidFill>
              </a:ln>
              <a:effectLst>
                <a:innerShdw blurRad="63500" dist="50800" dir="5400000">
                  <a:prstClr val="black">
                    <a:alpha val="50000"/>
                  </a:prstClr>
                </a:inn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985201" y="8326423"/>
                <a:ext cx="243611" cy="239356"/>
              </a:xfrm>
              <a:prstGeom prst="rect">
                <a:avLst/>
              </a:prstGeom>
              <a:solidFill>
                <a:schemeClr val="accent6"/>
              </a:solidFill>
              <a:ln w="25400">
                <a:solidFill>
                  <a:schemeClr val="tx1"/>
                </a:solidFill>
              </a:ln>
              <a:effectLst>
                <a:innerShdw blurRad="63500" dist="50800" dir="5400000">
                  <a:prstClr val="black">
                    <a:alpha val="50000"/>
                  </a:prstClr>
                </a:inn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1634770" y="8315402"/>
                <a:ext cx="243612" cy="239357"/>
              </a:xfrm>
              <a:prstGeom prst="rect">
                <a:avLst/>
              </a:prstGeom>
              <a:solidFill>
                <a:schemeClr val="accent6"/>
              </a:solidFill>
              <a:ln w="25400">
                <a:solidFill>
                  <a:schemeClr val="tx1"/>
                </a:solidFill>
              </a:ln>
              <a:effectLst>
                <a:innerShdw blurRad="63500" dist="50800" dir="5400000">
                  <a:prstClr val="black">
                    <a:alpha val="50000"/>
                  </a:prstClr>
                </a:inn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2" name="Rectangle 21"/>
            <p:cNvSpPr/>
            <p:nvPr/>
          </p:nvSpPr>
          <p:spPr>
            <a:xfrm rot="46294">
              <a:off x="3058476" y="7302070"/>
              <a:ext cx="2102337" cy="6968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latin typeface="American Typewriter"/>
                  <a:cs typeface="American Typewriter"/>
                </a:rPr>
                <a:t>{</a:t>
              </a:r>
              <a:r>
                <a:rPr lang="en-US" sz="1200" dirty="0" smtClean="0">
                  <a:solidFill>
                    <a:schemeClr val="tx1"/>
                  </a:solidFill>
                  <a:latin typeface="American Typewriter"/>
                  <a:cs typeface="American Typewriter"/>
                </a:rPr>
                <a:t> </a:t>
              </a:r>
              <a:r>
                <a:rPr lang="en-US" sz="1200" dirty="0" smtClean="0">
                  <a:solidFill>
                    <a:schemeClr val="accent6"/>
                  </a:solidFill>
                  <a:latin typeface="American Typewriter"/>
                  <a:cs typeface="American Typewriter"/>
                </a:rPr>
                <a:t>storeCode </a:t>
              </a:r>
              <a:r>
                <a:rPr lang="en-US" sz="1200" dirty="0" smtClean="0">
                  <a:solidFill>
                    <a:schemeClr val="tx1"/>
                  </a:solidFill>
                  <a:latin typeface="American Typewriter"/>
                  <a:cs typeface="American Typewriter"/>
                </a:rPr>
                <a:t>=</a:t>
              </a:r>
              <a:r>
                <a:rPr lang="en-US" sz="1200" dirty="0" smtClean="0">
                  <a:solidFill>
                    <a:schemeClr val="accent6"/>
                  </a:solidFill>
                  <a:latin typeface="American Typewriter"/>
                  <a:cs typeface="American Typewriter"/>
                </a:rPr>
                <a:t> </a:t>
              </a:r>
              <a:r>
                <a:rPr lang="en-US" sz="1200" dirty="0" smtClean="0">
                  <a:solidFill>
                    <a:srgbClr val="000000"/>
                  </a:solidFill>
                  <a:latin typeface="American Typewriter"/>
                  <a:cs typeface="American Typewriter"/>
                </a:rPr>
                <a:t>42 </a:t>
              </a:r>
              <a:r>
                <a:rPr lang="en-US" sz="1600" dirty="0" smtClean="0">
                  <a:solidFill>
                    <a:schemeClr val="tx1"/>
                  </a:solidFill>
                  <a:latin typeface="American Typewriter"/>
                  <a:cs typeface="American Typewriter"/>
                </a:rPr>
                <a:t>}</a:t>
              </a:r>
              <a:endParaRPr lang="en-US" sz="1200" dirty="0">
                <a:solidFill>
                  <a:schemeClr val="tx1"/>
                </a:solidFill>
                <a:latin typeface="American Typewriter"/>
                <a:cs typeface="American Typewriter"/>
              </a:endParaRPr>
            </a:p>
          </p:txBody>
        </p:sp>
        <p:sp>
          <p:nvSpPr>
            <p:cNvPr id="23" name="Pie 22"/>
            <p:cNvSpPr/>
            <p:nvPr/>
          </p:nvSpPr>
          <p:spPr>
            <a:xfrm rot="17344534">
              <a:off x="4096095" y="5714514"/>
              <a:ext cx="1694594" cy="1646116"/>
            </a:xfrm>
            <a:prstGeom prst="pie">
              <a:avLst>
                <a:gd name="adj1" fmla="val 13084210"/>
                <a:gd name="adj2" fmla="val 16339606"/>
              </a:avLst>
            </a:prstGeom>
            <a:solidFill>
              <a:srgbClr val="961AB3">
                <a:alpha val="45000"/>
              </a:srgbClr>
            </a:solidFill>
            <a:ln w="25400">
              <a:solidFill>
                <a:schemeClr val="tx1"/>
              </a:solidFill>
            </a:ln>
            <a:effectLst>
              <a:outerShdw blurRad="40000" dist="23000" dir="5400000" rotWithShape="0">
                <a:srgbClr val="000000">
                  <a:alpha val="35000"/>
                </a:srgb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 name="Rectangle 23"/>
            <p:cNvSpPr/>
            <p:nvPr/>
          </p:nvSpPr>
          <p:spPr>
            <a:xfrm rot="21346233">
              <a:off x="3775387" y="6242243"/>
              <a:ext cx="1384305" cy="65977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latin typeface="American Typewriter"/>
                  <a:cs typeface="American Typewriter"/>
                </a:rPr>
                <a:t>Document</a:t>
              </a:r>
              <a:endParaRPr lang="en-US" sz="1000" dirty="0">
                <a:solidFill>
                  <a:schemeClr val="tx1"/>
                </a:solidFill>
                <a:latin typeface="American Typewriter"/>
                <a:cs typeface="American Typewriter"/>
              </a:endParaRPr>
            </a:p>
          </p:txBody>
        </p:sp>
        <p:sp>
          <p:nvSpPr>
            <p:cNvPr id="26" name="Rectangle 25"/>
            <p:cNvSpPr/>
            <p:nvPr/>
          </p:nvSpPr>
          <p:spPr>
            <a:xfrm>
              <a:off x="3285352" y="6100035"/>
              <a:ext cx="297356" cy="287714"/>
            </a:xfrm>
            <a:prstGeom prst="rect">
              <a:avLst/>
            </a:prstGeom>
            <a:solidFill>
              <a:srgbClr val="961AB3">
                <a:alpha val="55000"/>
              </a:srgbClr>
            </a:solidFill>
            <a:ln w="25400">
              <a:solidFill>
                <a:schemeClr val="tx1"/>
              </a:solidFill>
            </a:ln>
            <a:effectLst>
              <a:innerShdw blurRad="63500" dist="50800" dir="5400000">
                <a:prstClr val="black">
                  <a:alpha val="50000"/>
                </a:prstClr>
              </a:inn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343963" y="6151232"/>
              <a:ext cx="168550" cy="179197"/>
            </a:xfrm>
            <a:prstGeom prst="rect">
              <a:avLst/>
            </a:prstGeom>
            <a:gradFill flip="none" rotWithShape="1">
              <a:gsLst>
                <a:gs pos="92000">
                  <a:srgbClr val="FFFFFF"/>
                </a:gs>
                <a:gs pos="100000">
                  <a:schemeClr val="bg1">
                    <a:lumMod val="95000"/>
                  </a:schemeClr>
                </a:gs>
              </a:gsLst>
              <a:lin ang="5700000" scaled="0"/>
              <a:tileRect/>
            </a:gradFill>
            <a:ln w="25400">
              <a:solidFill>
                <a:schemeClr val="tx1"/>
              </a:solidFill>
            </a:ln>
            <a:effectLst>
              <a:innerShdw blurRad="69850" dist="25400" dir="5400000">
                <a:prstClr val="black">
                  <a:alpha val="50000"/>
                </a:prstClr>
              </a:inn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3582708" y="6205930"/>
              <a:ext cx="594765" cy="111899"/>
            </a:xfrm>
            <a:prstGeom prst="rect">
              <a:avLst/>
            </a:prstGeom>
            <a:solidFill>
              <a:srgbClr val="961AB3">
                <a:alpha val="55000"/>
              </a:srgbClr>
            </a:solidFill>
            <a:ln w="25400">
              <a:solidFill>
                <a:schemeClr val="tx1"/>
              </a:solidFill>
            </a:ln>
            <a:effectLst>
              <a:innerShdw blurRad="63500" dist="50800" dir="5400000">
                <a:prstClr val="black">
                  <a:alpha val="50000"/>
                </a:prstClr>
              </a:inn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Rectangle 28"/>
            <p:cNvSpPr/>
            <p:nvPr/>
          </p:nvSpPr>
          <p:spPr>
            <a:xfrm>
              <a:off x="4022608" y="6318227"/>
              <a:ext cx="111843" cy="111899"/>
            </a:xfrm>
            <a:prstGeom prst="rect">
              <a:avLst/>
            </a:prstGeom>
            <a:solidFill>
              <a:srgbClr val="961AB3">
                <a:alpha val="55000"/>
              </a:srgbClr>
            </a:solidFill>
            <a:ln w="25400">
              <a:solidFill>
                <a:schemeClr val="tx1"/>
              </a:solidFill>
            </a:ln>
            <a:effectLst>
              <a:innerShdw blurRad="63500" dist="50800" dir="5400000">
                <a:prstClr val="black">
                  <a:alpha val="50000"/>
                </a:prstClr>
              </a:inn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3861724" y="6313075"/>
              <a:ext cx="111843" cy="111899"/>
            </a:xfrm>
            <a:prstGeom prst="rect">
              <a:avLst/>
            </a:prstGeom>
            <a:solidFill>
              <a:srgbClr val="961AB3">
                <a:alpha val="55000"/>
              </a:srgbClr>
            </a:solidFill>
            <a:ln w="25400">
              <a:solidFill>
                <a:schemeClr val="tx1"/>
              </a:solidFill>
            </a:ln>
            <a:effectLst>
              <a:innerShdw blurRad="63500" dist="50800" dir="5400000">
                <a:prstClr val="black">
                  <a:alpha val="50000"/>
                </a:prstClr>
              </a:inn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1695885" y="5510309"/>
              <a:ext cx="2715988" cy="6968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latin typeface="American Typewriter"/>
                  <a:cs typeface="American Typewriter"/>
                </a:rPr>
                <a:t>{</a:t>
              </a:r>
              <a:r>
                <a:rPr lang="en-US" sz="1200" dirty="0" smtClean="0">
                  <a:solidFill>
                    <a:schemeClr val="tx1"/>
                  </a:solidFill>
                  <a:latin typeface="American Typewriter"/>
                  <a:cs typeface="American Typewriter"/>
                </a:rPr>
                <a:t> </a:t>
              </a:r>
              <a:r>
                <a:rPr lang="en-US" sz="1200" dirty="0" err="1" smtClean="0">
                  <a:solidFill>
                    <a:srgbClr val="961AB3"/>
                  </a:solidFill>
                  <a:latin typeface="American Typewriter"/>
                  <a:cs typeface="American Typewriter"/>
                </a:rPr>
                <a:t>uri</a:t>
              </a:r>
              <a:r>
                <a:rPr lang="en-US" sz="1200" dirty="0" smtClean="0">
                  <a:solidFill>
                    <a:schemeClr val="accent6"/>
                  </a:solidFill>
                  <a:latin typeface="American Typewriter"/>
                  <a:cs typeface="American Typewriter"/>
                </a:rPr>
                <a:t> </a:t>
              </a:r>
              <a:r>
                <a:rPr lang="en-US" sz="1200" dirty="0" smtClean="0">
                  <a:solidFill>
                    <a:schemeClr val="tx1"/>
                  </a:solidFill>
                  <a:latin typeface="American Typewriter"/>
                  <a:cs typeface="American Typewriter"/>
                </a:rPr>
                <a:t>=</a:t>
              </a:r>
              <a:r>
                <a:rPr lang="en-US" sz="1200" dirty="0" smtClean="0">
                  <a:solidFill>
                    <a:schemeClr val="accent6"/>
                  </a:solidFill>
                  <a:latin typeface="American Typewriter"/>
                  <a:cs typeface="American Typewriter"/>
                </a:rPr>
                <a:t> </a:t>
              </a:r>
              <a:r>
                <a:rPr lang="en-US" sz="1200" dirty="0" smtClean="0">
                  <a:solidFill>
                    <a:srgbClr val="000000"/>
                  </a:solidFill>
                  <a:latin typeface="American Typewriter"/>
                  <a:cs typeface="American Typewriter"/>
                </a:rPr>
                <a:t>“http://…/…/stores/42” </a:t>
              </a:r>
              <a:r>
                <a:rPr lang="en-US" sz="1600" dirty="0" smtClean="0">
                  <a:solidFill>
                    <a:schemeClr val="tx1"/>
                  </a:solidFill>
                  <a:latin typeface="American Typewriter"/>
                  <a:cs typeface="American Typewriter"/>
                </a:rPr>
                <a:t>}</a:t>
              </a:r>
              <a:endParaRPr lang="en-US" sz="1600" dirty="0">
                <a:solidFill>
                  <a:schemeClr val="tx1"/>
                </a:solidFill>
                <a:latin typeface="American Typewriter"/>
                <a:cs typeface="American Typewriter"/>
              </a:endParaRPr>
            </a:p>
          </p:txBody>
        </p:sp>
      </p:grpSp>
    </p:spTree>
    <p:extLst>
      <p:ext uri="{BB962C8B-B14F-4D97-AF65-F5344CB8AC3E}">
        <p14:creationId xmlns:p14="http://schemas.microsoft.com/office/powerpoint/2010/main" val="405751540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322521" y="8855429"/>
            <a:ext cx="2212958" cy="23435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solidFill>
                  <a:srgbClr val="0D0D0D">
                    <a:alpha val="55000"/>
                  </a:srgbClr>
                </a:solidFill>
                <a:latin typeface="MumboSSK Bold"/>
                <a:cs typeface="MumboSSK Bold"/>
              </a:rPr>
              <a:t>Copyright </a:t>
            </a:r>
            <a:r>
              <a:rPr lang="en-US" sz="1000" dirty="0" smtClean="0">
                <a:solidFill>
                  <a:srgbClr val="0D0D0D">
                    <a:alpha val="55000"/>
                  </a:srgbClr>
                </a:solidFill>
                <a:latin typeface="MumboSSK Bold"/>
                <a:cs typeface="MumboSSK Bold"/>
              </a:rPr>
              <a:t>2013 </a:t>
            </a:r>
            <a:r>
              <a:rPr lang="en-US" sz="1000" dirty="0">
                <a:solidFill>
                  <a:srgbClr val="0D0D0D">
                    <a:alpha val="55000"/>
                  </a:srgbClr>
                </a:solidFill>
                <a:latin typeface="MumboSSK Bold"/>
                <a:cs typeface="MumboSSK Bold"/>
              </a:rPr>
              <a:t>Mark Masse </a:t>
            </a:r>
          </a:p>
        </p:txBody>
      </p:sp>
      <p:sp>
        <p:nvSpPr>
          <p:cNvPr id="3" name="Slide Number Placeholder 2"/>
          <p:cNvSpPr>
            <a:spLocks noGrp="1"/>
          </p:cNvSpPr>
          <p:nvPr>
            <p:ph type="sldNum" sz="quarter" idx="12"/>
          </p:nvPr>
        </p:nvSpPr>
        <p:spPr/>
        <p:txBody>
          <a:bodyPr/>
          <a:lstStyle/>
          <a:p>
            <a:fld id="{7BD5383C-8CB6-2A4A-B5C9-BC2D6FE40A2E}" type="slidenum">
              <a:rPr lang="en-US" smtClean="0"/>
              <a:t>8</a:t>
            </a:fld>
            <a:endParaRPr lang="en-US"/>
          </a:p>
        </p:txBody>
      </p:sp>
      <p:pic>
        <p:nvPicPr>
          <p:cNvPr id="4" name="Picture 3"/>
          <p:cNvPicPr>
            <a:picLocks noChangeAspect="1"/>
          </p:cNvPicPr>
          <p:nvPr/>
        </p:nvPicPr>
        <p:blipFill>
          <a:blip r:embed="rId2"/>
          <a:stretch>
            <a:fillRect/>
          </a:stretch>
        </p:blipFill>
        <p:spPr>
          <a:xfrm>
            <a:off x="321845" y="3125912"/>
            <a:ext cx="6234545" cy="5283246"/>
          </a:xfrm>
          <a:prstGeom prst="rect">
            <a:avLst/>
          </a:prstGeom>
        </p:spPr>
      </p:pic>
      <p:grpSp>
        <p:nvGrpSpPr>
          <p:cNvPr id="19" name="Group 18"/>
          <p:cNvGrpSpPr>
            <a:grpSpLocks noChangeAspect="1"/>
          </p:cNvGrpSpPr>
          <p:nvPr/>
        </p:nvGrpSpPr>
        <p:grpSpPr>
          <a:xfrm>
            <a:off x="445550" y="1063949"/>
            <a:ext cx="2094085" cy="1560717"/>
            <a:chOff x="272366" y="941339"/>
            <a:chExt cx="1730649" cy="1289849"/>
          </a:xfrm>
        </p:grpSpPr>
        <p:sp>
          <p:nvSpPr>
            <p:cNvPr id="7" name="Rectangle 6"/>
            <p:cNvSpPr/>
            <p:nvPr/>
          </p:nvSpPr>
          <p:spPr>
            <a:xfrm>
              <a:off x="1387058" y="1845562"/>
              <a:ext cx="615957" cy="385626"/>
            </a:xfrm>
            <a:prstGeom prst="rect">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sz="1000" b="1" dirty="0">
                <a:ln w="3175">
                  <a:noFill/>
                </a:ln>
                <a:solidFill>
                  <a:srgbClr val="FF0000"/>
                </a:solidFill>
                <a:latin typeface="American Typewriter"/>
                <a:cs typeface="American Typewriter"/>
              </a:endParaRPr>
            </a:p>
            <a:p>
              <a:pPr algn="ctr"/>
              <a:r>
                <a:rPr lang="en-US" sz="1000" b="1" dirty="0">
                  <a:ln w="3175">
                    <a:noFill/>
                  </a:ln>
                  <a:solidFill>
                    <a:srgbClr val="FF0000"/>
                  </a:solidFill>
                  <a:latin typeface="American Typewriter"/>
                  <a:cs typeface="American Typewriter"/>
                </a:rPr>
                <a:t>Choices</a:t>
              </a:r>
            </a:p>
            <a:p>
              <a:pPr algn="ctr"/>
              <a:r>
                <a:rPr lang="en-US" sz="1000" b="1" dirty="0">
                  <a:ln w="3175">
                    <a:noFill/>
                  </a:ln>
                  <a:solidFill>
                    <a:srgbClr val="FF0000"/>
                  </a:solidFill>
                  <a:latin typeface="American Typewriter"/>
                  <a:cs typeface="American Typewriter"/>
                </a:rPr>
                <a:t>Dialog</a:t>
              </a:r>
            </a:p>
            <a:p>
              <a:pPr algn="ctr"/>
              <a:endParaRPr lang="en-US" sz="1000" b="1" dirty="0" smtClean="0">
                <a:ln w="3175">
                  <a:noFill/>
                </a:ln>
                <a:solidFill>
                  <a:srgbClr val="FF0000"/>
                </a:solidFill>
                <a:latin typeface="American Typewriter"/>
                <a:cs typeface="American Typewriter"/>
              </a:endParaRPr>
            </a:p>
          </p:txBody>
        </p:sp>
        <p:sp>
          <p:nvSpPr>
            <p:cNvPr id="8" name="Rectangle 7"/>
            <p:cNvSpPr/>
            <p:nvPr/>
          </p:nvSpPr>
          <p:spPr>
            <a:xfrm>
              <a:off x="1387058" y="1393451"/>
              <a:ext cx="615957" cy="385626"/>
            </a:xfrm>
            <a:prstGeom prst="rect">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1000" b="1" dirty="0" smtClean="0">
                  <a:ln w="3175">
                    <a:noFill/>
                  </a:ln>
                  <a:solidFill>
                    <a:srgbClr val="FF0000"/>
                  </a:solidFill>
                  <a:latin typeface="American Typewriter"/>
                  <a:cs typeface="American Typewriter"/>
                </a:rPr>
                <a:t>List</a:t>
              </a:r>
            </a:p>
            <a:p>
              <a:pPr algn="ctr"/>
              <a:r>
                <a:rPr lang="en-US" sz="1000" b="1" dirty="0" smtClean="0">
                  <a:ln w="3175">
                    <a:noFill/>
                  </a:ln>
                  <a:solidFill>
                    <a:srgbClr val="FF0000"/>
                  </a:solidFill>
                  <a:latin typeface="American Typewriter"/>
                  <a:cs typeface="American Typewriter"/>
                </a:rPr>
                <a:t>Dialog</a:t>
              </a:r>
            </a:p>
          </p:txBody>
        </p:sp>
        <p:sp>
          <p:nvSpPr>
            <p:cNvPr id="9" name="Rectangle 8"/>
            <p:cNvSpPr/>
            <p:nvPr/>
          </p:nvSpPr>
          <p:spPr>
            <a:xfrm>
              <a:off x="1387058" y="941339"/>
              <a:ext cx="615957" cy="385626"/>
            </a:xfrm>
            <a:prstGeom prst="rect">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1000" b="1" dirty="0">
                  <a:ln w="3175">
                    <a:noFill/>
                  </a:ln>
                  <a:solidFill>
                    <a:srgbClr val="FF0000"/>
                  </a:solidFill>
                  <a:latin typeface="American Typewriter"/>
                  <a:cs typeface="American Typewriter"/>
                </a:rPr>
                <a:t>Print</a:t>
              </a:r>
            </a:p>
            <a:p>
              <a:pPr algn="ctr"/>
              <a:r>
                <a:rPr lang="en-US" sz="1000" b="1" dirty="0" smtClean="0">
                  <a:ln w="3175">
                    <a:noFill/>
                  </a:ln>
                  <a:solidFill>
                    <a:srgbClr val="FF0000"/>
                  </a:solidFill>
                  <a:latin typeface="American Typewriter"/>
                  <a:cs typeface="American Typewriter"/>
                </a:rPr>
                <a:t>Preview</a:t>
              </a:r>
              <a:endParaRPr lang="en-US" sz="1000" b="1" dirty="0">
                <a:ln w="3175">
                  <a:noFill/>
                </a:ln>
                <a:solidFill>
                  <a:srgbClr val="FF0000"/>
                </a:solidFill>
                <a:latin typeface="American Typewriter"/>
                <a:cs typeface="American Typewriter"/>
              </a:endParaRPr>
            </a:p>
          </p:txBody>
        </p:sp>
        <p:sp>
          <p:nvSpPr>
            <p:cNvPr id="10" name="Right Arrow 9"/>
            <p:cNvSpPr/>
            <p:nvPr/>
          </p:nvSpPr>
          <p:spPr>
            <a:xfrm>
              <a:off x="989613" y="1030902"/>
              <a:ext cx="436979" cy="191917"/>
            </a:xfrm>
            <a:prstGeom prst="rightArrow">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a:outerShdw blurRad="116205" dist="111887" dir="2700000" rotWithShape="0">
                <a:srgbClr val="FF0000">
                  <a:alpha val="13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sz="1000" b="1">
                <a:ln>
                  <a:solidFill>
                    <a:schemeClr val="tx1"/>
                  </a:solidFill>
                </a:ln>
                <a:solidFill>
                  <a:srgbClr val="FF0000"/>
                </a:solidFill>
                <a:latin typeface="American Typewriter"/>
                <a:cs typeface="American Typewriter"/>
              </a:endParaRPr>
            </a:p>
          </p:txBody>
        </p:sp>
        <p:sp>
          <p:nvSpPr>
            <p:cNvPr id="11" name="Right Arrow 10"/>
            <p:cNvSpPr/>
            <p:nvPr/>
          </p:nvSpPr>
          <p:spPr>
            <a:xfrm>
              <a:off x="989613" y="1487072"/>
              <a:ext cx="436979" cy="191917"/>
            </a:xfrm>
            <a:prstGeom prst="rightArrow">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a:outerShdw blurRad="116205" dist="111887" dir="2700000" rotWithShape="0">
                <a:srgbClr val="FF0000">
                  <a:alpha val="13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sz="1000" b="1">
                <a:ln>
                  <a:solidFill>
                    <a:schemeClr val="tx1"/>
                  </a:solidFill>
                </a:ln>
                <a:solidFill>
                  <a:srgbClr val="FF0000"/>
                </a:solidFill>
                <a:latin typeface="American Typewriter"/>
                <a:cs typeface="American Typewriter"/>
              </a:endParaRPr>
            </a:p>
          </p:txBody>
        </p:sp>
        <p:sp>
          <p:nvSpPr>
            <p:cNvPr id="12" name="Right Arrow 11"/>
            <p:cNvSpPr/>
            <p:nvPr/>
          </p:nvSpPr>
          <p:spPr>
            <a:xfrm>
              <a:off x="989613" y="1943243"/>
              <a:ext cx="436979" cy="191917"/>
            </a:xfrm>
            <a:prstGeom prst="rightArrow">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a:outerShdw blurRad="116205" dist="111887" dir="2700000" rotWithShape="0">
                <a:srgbClr val="FF0000">
                  <a:alpha val="13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sz="1000" b="1">
                <a:ln>
                  <a:solidFill>
                    <a:schemeClr val="tx1"/>
                  </a:solidFill>
                </a:ln>
                <a:solidFill>
                  <a:srgbClr val="FF0000"/>
                </a:solidFill>
                <a:latin typeface="American Typewriter"/>
                <a:cs typeface="American Typewriter"/>
              </a:endParaRPr>
            </a:p>
          </p:txBody>
        </p:sp>
        <p:sp>
          <p:nvSpPr>
            <p:cNvPr id="13" name="Process 12"/>
            <p:cNvSpPr/>
            <p:nvPr/>
          </p:nvSpPr>
          <p:spPr>
            <a:xfrm>
              <a:off x="272366" y="974851"/>
              <a:ext cx="862147" cy="1222873"/>
            </a:xfrm>
            <a:prstGeom prst="flowChartProcess">
              <a:avLst/>
            </a:prstGeom>
            <a:gradFill flip="none" rotWithShape="1">
              <a:gsLst>
                <a:gs pos="0">
                  <a:schemeClr val="tx1"/>
                </a:gs>
                <a:gs pos="100000">
                  <a:schemeClr val="tx1">
                    <a:lumMod val="75000"/>
                    <a:lumOff val="25000"/>
                  </a:schemeClr>
                </a:gs>
              </a:gsLst>
              <a:lin ang="14640000" scaled="0"/>
              <a:tileRect/>
            </a:gradFill>
            <a:ln>
              <a:solidFill>
                <a:srgbClr val="FF0000"/>
              </a:solid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1200" b="1" dirty="0" smtClean="0">
                  <a:solidFill>
                    <a:srgbClr val="FF0000"/>
                  </a:solidFill>
                  <a:latin typeface="American Typewriter"/>
                  <a:cs typeface="American Typewriter"/>
                </a:rPr>
                <a:t>Model</a:t>
              </a:r>
            </a:p>
            <a:p>
              <a:pPr algn="ctr"/>
              <a:r>
                <a:rPr lang="en-US" sz="1200" b="1" dirty="0" smtClean="0">
                  <a:solidFill>
                    <a:srgbClr val="FF0000"/>
                  </a:solidFill>
                  <a:latin typeface="American Typewriter"/>
                  <a:cs typeface="American Typewriter"/>
                </a:rPr>
                <a:t>Window</a:t>
              </a:r>
              <a:endParaRPr lang="en-US" sz="1200" b="1" dirty="0">
                <a:solidFill>
                  <a:srgbClr val="FF0000"/>
                </a:solidFill>
                <a:latin typeface="American Typewriter"/>
                <a:cs typeface="American Typewriter"/>
              </a:endParaRPr>
            </a:p>
          </p:txBody>
        </p:sp>
      </p:grpSp>
      <p:sp>
        <p:nvSpPr>
          <p:cNvPr id="14" name="Rectangle 13"/>
          <p:cNvSpPr/>
          <p:nvPr/>
        </p:nvSpPr>
        <p:spPr>
          <a:xfrm>
            <a:off x="1302948" y="8116051"/>
            <a:ext cx="4296429" cy="359083"/>
          </a:xfrm>
          <a:prstGeom prst="rect">
            <a:avLst/>
          </a:prstGeom>
          <a:noFill/>
          <a:ln w="38100" cmpd="sng">
            <a:noFill/>
          </a:ln>
          <a:effectLst>
            <a:softEdge rad="25400"/>
          </a:effectLst>
        </p:spPr>
        <p:style>
          <a:lnRef idx="1">
            <a:schemeClr val="accent1"/>
          </a:lnRef>
          <a:fillRef idx="3">
            <a:schemeClr val="accent1"/>
          </a:fillRef>
          <a:effectRef idx="2">
            <a:schemeClr val="accent1"/>
          </a:effectRef>
          <a:fontRef idx="minor">
            <a:schemeClr val="lt1"/>
          </a:fontRef>
        </p:style>
        <p:txBody>
          <a:bodyPr rtlCol="0" anchor="t"/>
          <a:lstStyle/>
          <a:p>
            <a:endParaRPr lang="en-US" sz="900" dirty="0" smtClean="0">
              <a:solidFill>
                <a:schemeClr val="tx1"/>
              </a:solidFill>
              <a:latin typeface="American Typewriter"/>
              <a:cs typeface="American Typewriter"/>
            </a:endParaRPr>
          </a:p>
        </p:txBody>
      </p:sp>
      <p:sp>
        <p:nvSpPr>
          <p:cNvPr id="15" name="Oval 14"/>
          <p:cNvSpPr/>
          <p:nvPr/>
        </p:nvSpPr>
        <p:spPr>
          <a:xfrm rot="18900000">
            <a:off x="470222" y="939134"/>
            <a:ext cx="258067" cy="259825"/>
          </a:xfrm>
          <a:prstGeom prst="ellipse">
            <a:avLst/>
          </a:prstGeom>
          <a:solidFill>
            <a:schemeClr val="bg1">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latin typeface="American Typewriter"/>
              <a:cs typeface="American Typewriter"/>
            </a:endParaRPr>
          </a:p>
        </p:txBody>
      </p:sp>
      <p:pic>
        <p:nvPicPr>
          <p:cNvPr id="16" name="Picture 15" descr="wormle-focus-eye-002.png"/>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rot="15605448">
            <a:off x="466425" y="892063"/>
            <a:ext cx="272198" cy="285808"/>
          </a:xfrm>
          <a:prstGeom prst="rect">
            <a:avLst/>
          </a:prstGeom>
          <a:effectLst>
            <a:outerShdw blurRad="50800" dist="63500" dir="2700000" sx="97000" sy="97000" algn="tl" rotWithShape="0">
              <a:schemeClr val="accent4">
                <a:lumMod val="50000"/>
                <a:alpha val="57000"/>
              </a:schemeClr>
            </a:outerShdw>
          </a:effectLst>
        </p:spPr>
      </p:pic>
      <p:sp>
        <p:nvSpPr>
          <p:cNvPr id="17" name="Process 16"/>
          <p:cNvSpPr/>
          <p:nvPr/>
        </p:nvSpPr>
        <p:spPr>
          <a:xfrm>
            <a:off x="0" y="0"/>
            <a:ext cx="6858000" cy="594264"/>
          </a:xfrm>
          <a:prstGeom prst="flowChartProcess">
            <a:avLst/>
          </a:prstGeom>
          <a:no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800" b="1" dirty="0" smtClean="0">
                <a:solidFill>
                  <a:srgbClr val="FF0000"/>
                </a:solidFill>
                <a:latin typeface="American Typewriter"/>
                <a:cs typeface="American Typewriter"/>
              </a:rPr>
              <a:t>Model </a:t>
            </a:r>
            <a:r>
              <a:rPr lang="en-US" sz="2800" b="1" dirty="0">
                <a:solidFill>
                  <a:srgbClr val="FF0000"/>
                </a:solidFill>
                <a:latin typeface="American Typewriter"/>
                <a:cs typeface="American Typewriter"/>
              </a:rPr>
              <a:t>Window</a:t>
            </a:r>
            <a:r>
              <a:rPr lang="en-US" sz="2000" b="1" dirty="0">
                <a:solidFill>
                  <a:srgbClr val="FF0000"/>
                </a:solidFill>
                <a:latin typeface="American Typewriter"/>
                <a:cs typeface="American Typewriter"/>
              </a:rPr>
              <a:t> (part 1</a:t>
            </a:r>
            <a:r>
              <a:rPr lang="en-US" sz="2000" b="1" dirty="0" smtClean="0">
                <a:solidFill>
                  <a:srgbClr val="FF0000"/>
                </a:solidFill>
                <a:latin typeface="American Typewriter"/>
                <a:cs typeface="American Typewriter"/>
              </a:rPr>
              <a:t>)</a:t>
            </a:r>
            <a:endParaRPr lang="en-US" sz="2800" b="1" dirty="0">
              <a:solidFill>
                <a:srgbClr val="FF0000"/>
              </a:solidFill>
              <a:latin typeface="American Typewriter"/>
              <a:cs typeface="American Typewriter"/>
            </a:endParaRPr>
          </a:p>
        </p:txBody>
      </p:sp>
      <p:sp>
        <p:nvSpPr>
          <p:cNvPr id="18" name="Rectangle 17"/>
          <p:cNvSpPr/>
          <p:nvPr/>
        </p:nvSpPr>
        <p:spPr>
          <a:xfrm>
            <a:off x="2845040" y="860029"/>
            <a:ext cx="3743912" cy="1960491"/>
          </a:xfrm>
          <a:prstGeom prst="rect">
            <a:avLst/>
          </a:prstGeom>
          <a:noFill/>
          <a:ln w="38100" cmpd="sng">
            <a:noFill/>
          </a:ln>
          <a:effectLst>
            <a:softEdge rad="25400"/>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r>
              <a:rPr lang="en-US" sz="1200" dirty="0" smtClean="0">
                <a:solidFill>
                  <a:schemeClr val="tx1"/>
                </a:solidFill>
                <a:latin typeface="American Typewriter"/>
                <a:cs typeface="American Typewriter"/>
              </a:rPr>
              <a:t>The Model Window is the Werminal application’s primary screen. </a:t>
            </a:r>
          </a:p>
          <a:p>
            <a:endParaRPr lang="en-US" sz="1200" dirty="0">
              <a:solidFill>
                <a:schemeClr val="tx1"/>
              </a:solidFill>
              <a:latin typeface="American Typewriter"/>
              <a:cs typeface="American Typewriter"/>
            </a:endParaRPr>
          </a:p>
          <a:p>
            <a:r>
              <a:rPr lang="en-US" sz="1200" dirty="0" smtClean="0">
                <a:solidFill>
                  <a:schemeClr val="tx1"/>
                </a:solidFill>
                <a:latin typeface="American Typewriter"/>
                <a:cs typeface="American Typewriter"/>
              </a:rPr>
              <a:t>By leveraging the WRML core engine and Schema metadata, this screen facilitates viewing, editing, and saving data models of any type.</a:t>
            </a:r>
          </a:p>
          <a:p>
            <a:endParaRPr lang="en-US" sz="1200" dirty="0">
              <a:solidFill>
                <a:schemeClr val="tx1"/>
              </a:solidFill>
              <a:latin typeface="American Typewriter"/>
              <a:cs typeface="American Typewriter"/>
            </a:endParaRPr>
          </a:p>
          <a:p>
            <a:r>
              <a:rPr lang="en-US" sz="1200" dirty="0" smtClean="0">
                <a:solidFill>
                  <a:schemeClr val="tx1"/>
                </a:solidFill>
                <a:latin typeface="American Typewriter"/>
                <a:cs typeface="American Typewriter"/>
              </a:rPr>
              <a:t>The screen shot below demonstrates that Werminal can also be used to open </a:t>
            </a:r>
            <a:r>
              <a:rPr lang="en-US" sz="1200" i="1" dirty="0" smtClean="0">
                <a:solidFill>
                  <a:schemeClr val="tx1"/>
                </a:solidFill>
                <a:latin typeface="American Typewriter"/>
                <a:cs typeface="American Typewriter"/>
              </a:rPr>
              <a:t>system models</a:t>
            </a:r>
            <a:r>
              <a:rPr lang="en-US" sz="1200" dirty="0" smtClean="0">
                <a:solidFill>
                  <a:schemeClr val="tx1"/>
                </a:solidFill>
                <a:latin typeface="American Typewriter"/>
                <a:cs typeface="American Typewriter"/>
              </a:rPr>
              <a:t> such as the built-in Format REST API’s model.</a:t>
            </a:r>
          </a:p>
        </p:txBody>
      </p:sp>
    </p:spTree>
    <p:extLst>
      <p:ext uri="{BB962C8B-B14F-4D97-AF65-F5344CB8AC3E}">
        <p14:creationId xmlns:p14="http://schemas.microsoft.com/office/powerpoint/2010/main" val="94672840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2490</TotalTime>
  <Words>1684</Words>
  <Application>Microsoft Macintosh PowerPoint</Application>
  <PresentationFormat>On-screen Show (4:3)</PresentationFormat>
  <Paragraphs>260</Paragraphs>
  <Slides>16</Slides>
  <Notes>1</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WRML.org</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Mark Masse</dc:creator>
  <cp:keywords/>
  <dc:description/>
  <cp:lastModifiedBy>Mark Masse</cp:lastModifiedBy>
  <cp:revision>96</cp:revision>
  <dcterms:created xsi:type="dcterms:W3CDTF">2013-01-29T04:26:21Z</dcterms:created>
  <dcterms:modified xsi:type="dcterms:W3CDTF">2013-07-26T00:28:06Z</dcterms:modified>
  <cp:category/>
</cp:coreProperties>
</file>